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82" r:id="rId2"/>
    <p:sldId id="281" r:id="rId3"/>
    <p:sldId id="283"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9" r:id="rId21"/>
    <p:sldId id="280"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D0"/>
    <a:srgbClr val="14A5AC"/>
    <a:srgbClr val="0DFFD1"/>
    <a:srgbClr val="9900CC"/>
    <a:srgbClr val="17216F"/>
    <a:srgbClr val="FEFECE"/>
    <a:srgbClr val="122C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9" d="100"/>
          <a:sy n="69" d="100"/>
        </p:scale>
        <p:origin x="1858"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tIns="45720" bIns="45720" anchor="ctr">
            <a:normAutofit/>
          </a:bodyPr>
          <a:lstStyle>
            <a:lvl1pPr algn="ctr">
              <a:lnSpc>
                <a:spcPct val="80000"/>
              </a:lnSpc>
              <a:defRPr sz="6000" spc="0" baseline="0"/>
            </a:lvl1pPr>
          </a:lstStyle>
          <a:p>
            <a:r>
              <a:rPr lang="en-US"/>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7906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760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422855"/>
            <a:ext cx="2057397" cy="365125"/>
          </a:xfrm>
        </p:spPr>
        <p:txBody>
          <a:bodyPr/>
          <a:lstStyle/>
          <a:p>
            <a:fld id="{5BCAD085-E8A6-8845-BD4E-CB4CCA059FC4}" type="datetimeFigureOut">
              <a:rPr lang="en-US" smtClean="0"/>
              <a:t>6/12/2024</a:t>
            </a:fld>
            <a:endParaRPr lang="en-US"/>
          </a:p>
        </p:txBody>
      </p:sp>
      <p:sp>
        <p:nvSpPr>
          <p:cNvPr id="5" name="Footer Placeholder 4"/>
          <p:cNvSpPr>
            <a:spLocks noGrp="1"/>
          </p:cNvSpPr>
          <p:nvPr>
            <p:ph type="ftr" sz="quarter" idx="11"/>
          </p:nvPr>
        </p:nvSpPr>
        <p:spPr>
          <a:xfrm>
            <a:off x="2832102" y="6422855"/>
            <a:ext cx="3209752" cy="365125"/>
          </a:xfrm>
        </p:spPr>
        <p:txBody>
          <a:bodyPr/>
          <a:lstStyle/>
          <a:p>
            <a:endParaRPr lang="en-US"/>
          </a:p>
        </p:txBody>
      </p:sp>
      <p:sp>
        <p:nvSpPr>
          <p:cNvPr id="6" name="Slide Number Placeholder 5"/>
          <p:cNvSpPr>
            <a:spLocks noGrp="1"/>
          </p:cNvSpPr>
          <p:nvPr>
            <p:ph type="sldNum" sz="quarter" idx="12"/>
          </p:nvPr>
        </p:nvSpPr>
        <p:spPr>
          <a:xfrm>
            <a:off x="6054787" y="6422855"/>
            <a:ext cx="659819"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364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4781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chor="ctr">
            <a:noAutofit/>
          </a:bodyPr>
          <a:lstStyle>
            <a:lvl1pPr algn="ctr">
              <a:lnSpc>
                <a:spcPct val="80000"/>
              </a:lnSpc>
              <a:defRPr sz="6000" b="0" spc="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5BCAD085-E8A6-8845-BD4E-CB4CCA059FC4}" type="datetimeFigureOut">
              <a:rPr lang="en-US" smtClean="0"/>
              <a:t>6/12/2024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47262801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11710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080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19851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3463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5927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07351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76109"/>
            <a:ext cx="9141714"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019" y="284176"/>
            <a:ext cx="777240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019" y="2011680"/>
            <a:ext cx="777240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557" y="6422855"/>
            <a:ext cx="2595043" cy="365125"/>
          </a:xfrm>
          <a:prstGeom prst="rect">
            <a:avLst/>
          </a:prstGeom>
        </p:spPr>
        <p:txBody>
          <a:bodyPr vert="horz" lIns="91440" tIns="45720" rIns="45720" bIns="45720" rtlCol="0" anchor="ctr"/>
          <a:lstStyle>
            <a:lvl1pPr algn="l">
              <a:defRPr sz="1050">
                <a:solidFill>
                  <a:schemeClr val="tx1"/>
                </a:solidFill>
              </a:defRPr>
            </a:lvl1pPr>
          </a:lstStyle>
          <a:p>
            <a:fld id="{5BCAD085-E8A6-8845-BD4E-CB4CCA059FC4}" type="datetimeFigureOut">
              <a:rPr lang="en-US" smtClean="0"/>
              <a:t>6/12/2024</a:t>
            </a:fld>
            <a:endParaRPr lang="en-US"/>
          </a:p>
        </p:txBody>
      </p:sp>
      <p:sp>
        <p:nvSpPr>
          <p:cNvPr id="5" name="Footer Placeholder 4"/>
          <p:cNvSpPr>
            <a:spLocks noGrp="1"/>
          </p:cNvSpPr>
          <p:nvPr>
            <p:ph type="ftr" sz="quarter" idx="3"/>
          </p:nvPr>
        </p:nvSpPr>
        <p:spPr>
          <a:xfrm>
            <a:off x="4191000" y="6422855"/>
            <a:ext cx="4060627"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8265139" y="6422855"/>
            <a:ext cx="709698" cy="365125"/>
          </a:xfrm>
          <a:prstGeom prst="rect">
            <a:avLst/>
          </a:prstGeom>
        </p:spPr>
        <p:txBody>
          <a:bodyPr vert="horz" lIns="45720" tIns="45720" rIns="91440" bIns="45720" rtlCol="0" anchor="ctr"/>
          <a:lstStyle>
            <a:lvl1pPr algn="l">
              <a:defRPr sz="1200" b="0">
                <a:solidFill>
                  <a:schemeClr val="tx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186685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0F70A-2EB9-FF4B-8ABD-6321B547A605}"/>
              </a:ext>
            </a:extLst>
          </p:cNvPr>
          <p:cNvPicPr>
            <a:picLocks noChangeAspect="1"/>
          </p:cNvPicPr>
          <p:nvPr/>
        </p:nvPicPr>
        <p:blipFill rotWithShape="1">
          <a:blip r:embed="rId2"/>
          <a:srcRect b="8966"/>
          <a:stretch/>
        </p:blipFill>
        <p:spPr>
          <a:xfrm>
            <a:off x="0" y="0"/>
            <a:ext cx="9144000" cy="6858000"/>
          </a:xfrm>
          <a:prstGeom prst="rect">
            <a:avLst/>
          </a:prstGeom>
        </p:spPr>
      </p:pic>
      <p:sp>
        <p:nvSpPr>
          <p:cNvPr id="6" name="TextBox 5">
            <a:extLst>
              <a:ext uri="{FF2B5EF4-FFF2-40B4-BE49-F238E27FC236}">
                <a16:creationId xmlns:a16="http://schemas.microsoft.com/office/drawing/2014/main" id="{971157AC-8A38-6CF6-2FDE-C10E62577F31}"/>
              </a:ext>
            </a:extLst>
          </p:cNvPr>
          <p:cNvSpPr txBox="1"/>
          <p:nvPr/>
        </p:nvSpPr>
        <p:spPr>
          <a:xfrm>
            <a:off x="1326995" y="501805"/>
            <a:ext cx="7192537" cy="584775"/>
          </a:xfrm>
          <a:prstGeom prst="rect">
            <a:avLst/>
          </a:prstGeom>
          <a:noFill/>
        </p:spPr>
        <p:txBody>
          <a:bodyPr wrap="square">
            <a:spAutoFit/>
          </a:bodyPr>
          <a:lstStyle/>
          <a:p>
            <a:r>
              <a:rPr lang="en-IN" sz="3200" b="1" dirty="0">
                <a:solidFill>
                  <a:schemeClr val="accent2">
                    <a:lumMod val="50000"/>
                  </a:schemeClr>
                </a:solidFill>
                <a:latin typeface="Cambria" panose="02040503050406030204" pitchFamily="18" charset="0"/>
                <a:ea typeface="Cambria" panose="02040503050406030204" pitchFamily="18" charset="0"/>
              </a:rPr>
              <a:t>SQL LIBRARY DATABASE PROJECT</a:t>
            </a:r>
          </a:p>
        </p:txBody>
      </p:sp>
      <p:pic>
        <p:nvPicPr>
          <p:cNvPr id="7" name="Picture 6">
            <a:extLst>
              <a:ext uri="{FF2B5EF4-FFF2-40B4-BE49-F238E27FC236}">
                <a16:creationId xmlns:a16="http://schemas.microsoft.com/office/drawing/2014/main" id="{0B4719B8-671F-F0D1-9CCD-4B9E29D49970}"/>
              </a:ext>
            </a:extLst>
          </p:cNvPr>
          <p:cNvPicPr>
            <a:picLocks noChangeAspect="1"/>
          </p:cNvPicPr>
          <p:nvPr/>
        </p:nvPicPr>
        <p:blipFill>
          <a:blip r:embed="rId3"/>
          <a:stretch>
            <a:fillRect/>
          </a:stretch>
        </p:blipFill>
        <p:spPr>
          <a:xfrm>
            <a:off x="2754192" y="1086580"/>
            <a:ext cx="3211710" cy="1182980"/>
          </a:xfrm>
          <a:prstGeom prst="rect">
            <a:avLst/>
          </a:prstGeom>
          <a:solidFill>
            <a:schemeClr val="tx1">
              <a:alpha val="0"/>
            </a:schemeClr>
          </a:solidFill>
        </p:spPr>
      </p:pic>
      <p:sp>
        <p:nvSpPr>
          <p:cNvPr id="10" name="TextBox 9">
            <a:extLst>
              <a:ext uri="{FF2B5EF4-FFF2-40B4-BE49-F238E27FC236}">
                <a16:creationId xmlns:a16="http://schemas.microsoft.com/office/drawing/2014/main" id="{B7A14377-65FB-F7FE-AF07-3B73D2D83734}"/>
              </a:ext>
            </a:extLst>
          </p:cNvPr>
          <p:cNvSpPr txBox="1"/>
          <p:nvPr/>
        </p:nvSpPr>
        <p:spPr>
          <a:xfrm rot="10800000" flipV="1">
            <a:off x="379141" y="2429699"/>
            <a:ext cx="7616280" cy="2862322"/>
          </a:xfrm>
          <a:prstGeom prst="rect">
            <a:avLst/>
          </a:prstGeom>
          <a:noFill/>
        </p:spPr>
        <p:txBody>
          <a:bodyPr wrap="square">
            <a:spAutoFit/>
          </a:bodyPr>
          <a:lstStyle/>
          <a:p>
            <a:pPr algn="ctr"/>
            <a:r>
              <a:rPr lang="en-US" sz="3600" b="1" dirty="0">
                <a:solidFill>
                  <a:schemeClr val="accent6">
                    <a:lumMod val="75000"/>
                  </a:schemeClr>
                </a:solidFill>
                <a:latin typeface="Calisto MT" panose="02040603050505030304" pitchFamily="18" charset="0"/>
              </a:rPr>
              <a:t>Comprehensive Analysis and Structured Queries</a:t>
            </a:r>
          </a:p>
          <a:p>
            <a:pPr algn="ctr"/>
            <a:endParaRPr lang="en-US" sz="3600" b="1" dirty="0">
              <a:solidFill>
                <a:schemeClr val="accent5">
                  <a:lumMod val="60000"/>
                  <a:lumOff val="40000"/>
                </a:schemeClr>
              </a:solidFill>
              <a:latin typeface="Calisto MT" panose="02040603050505030304" pitchFamily="18" charset="0"/>
            </a:endParaRPr>
          </a:p>
          <a:p>
            <a:pPr algn="ctr"/>
            <a:r>
              <a:rPr lang="en-US" sz="3600" b="1" dirty="0">
                <a:solidFill>
                  <a:schemeClr val="accent6">
                    <a:lumMod val="50000"/>
                  </a:schemeClr>
                </a:solidFill>
                <a:latin typeface="Aptos Narrow" panose="020B0004020202020204" pitchFamily="34" charset="0"/>
              </a:rPr>
              <a:t>Presented by:</a:t>
            </a:r>
          </a:p>
          <a:p>
            <a:pPr algn="ctr"/>
            <a:r>
              <a:rPr lang="en-US" sz="3600" b="1" dirty="0">
                <a:solidFill>
                  <a:schemeClr val="accent6">
                    <a:lumMod val="50000"/>
                  </a:schemeClr>
                </a:solidFill>
                <a:latin typeface="Aptos Narrow" panose="020B0004020202020204" pitchFamily="34" charset="0"/>
              </a:rPr>
              <a:t> Fouzia Kouser</a:t>
            </a:r>
          </a:p>
        </p:txBody>
      </p:sp>
    </p:spTree>
    <p:extLst>
      <p:ext uri="{BB962C8B-B14F-4D97-AF65-F5344CB8AC3E}">
        <p14:creationId xmlns:p14="http://schemas.microsoft.com/office/powerpoint/2010/main" val="2327539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Speech Bubble: Rectangle with Corners Rounded 1">
            <a:extLst>
              <a:ext uri="{FF2B5EF4-FFF2-40B4-BE49-F238E27FC236}">
                <a16:creationId xmlns:a16="http://schemas.microsoft.com/office/drawing/2014/main" id="{64F51D62-E6BB-E48B-3921-2514704A8817}"/>
              </a:ext>
            </a:extLst>
          </p:cNvPr>
          <p:cNvSpPr/>
          <p:nvPr/>
        </p:nvSpPr>
        <p:spPr>
          <a:xfrm>
            <a:off x="278779" y="992456"/>
            <a:ext cx="3780264" cy="2046250"/>
          </a:xfrm>
          <a:prstGeom prst="wedgeRound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1000"/>
              </a:spcBef>
              <a:spcAft>
                <a:spcPts val="0"/>
              </a:spcAft>
            </a:pPr>
            <a:r>
              <a:rPr lang="en-US" sz="2000" b="0" i="0" u="none" strike="noStrike" dirty="0">
                <a:solidFill>
                  <a:schemeClr val="accent1"/>
                </a:solidFill>
                <a:effectLst/>
                <a:latin typeface="Roboto" panose="02000000000000000000" pitchFamily="2" charset="0"/>
              </a:rPr>
              <a:t>Retrieve the names of all borrowers who do not have any books checked out.</a:t>
            </a:r>
          </a:p>
        </p:txBody>
      </p:sp>
      <p:pic>
        <p:nvPicPr>
          <p:cNvPr id="8" name="Picture 7">
            <a:extLst>
              <a:ext uri="{FF2B5EF4-FFF2-40B4-BE49-F238E27FC236}">
                <a16:creationId xmlns:a16="http://schemas.microsoft.com/office/drawing/2014/main" id="{2DDC3B41-3834-273B-28C5-93944DAED320}"/>
              </a:ext>
            </a:extLst>
          </p:cNvPr>
          <p:cNvPicPr>
            <a:picLocks noChangeAspect="1"/>
          </p:cNvPicPr>
          <p:nvPr/>
        </p:nvPicPr>
        <p:blipFill rotWithShape="1">
          <a:blip r:embed="rId2"/>
          <a:srcRect l="17683" t="25393" r="52805" b="56829"/>
          <a:stretch/>
        </p:blipFill>
        <p:spPr>
          <a:xfrm>
            <a:off x="3330543" y="2347331"/>
            <a:ext cx="5512373" cy="1867831"/>
          </a:xfrm>
          <a:prstGeom prst="rect">
            <a:avLst/>
          </a:prstGeom>
        </p:spPr>
      </p:pic>
      <p:sp>
        <p:nvSpPr>
          <p:cNvPr id="10" name="TextBox 9">
            <a:extLst>
              <a:ext uri="{FF2B5EF4-FFF2-40B4-BE49-F238E27FC236}">
                <a16:creationId xmlns:a16="http://schemas.microsoft.com/office/drawing/2014/main" id="{58EB14AC-B6F4-F936-CEC3-B73519F3034D}"/>
              </a:ext>
            </a:extLst>
          </p:cNvPr>
          <p:cNvSpPr txBox="1"/>
          <p:nvPr/>
        </p:nvSpPr>
        <p:spPr>
          <a:xfrm>
            <a:off x="780583" y="4560850"/>
            <a:ext cx="7471319" cy="830997"/>
          </a:xfrm>
          <a:prstGeom prst="rect">
            <a:avLst/>
          </a:prstGeom>
          <a:noFill/>
        </p:spPr>
        <p:txBody>
          <a:bodyPr wrap="square" rtlCol="0">
            <a:spAutoFit/>
          </a:bodyPr>
          <a:lstStyle/>
          <a:p>
            <a:r>
              <a:rPr lang="en-US" sz="2400" dirty="0">
                <a:solidFill>
                  <a:srgbClr val="7030A0"/>
                </a:solidFill>
              </a:rPr>
              <a:t>Finds borrowers with no checkouts: uses subquery to check for missing loans</a:t>
            </a:r>
            <a:r>
              <a:rPr lang="en-US" dirty="0">
                <a:solidFill>
                  <a:schemeClr val="bg1">
                    <a:lumMod val="95000"/>
                    <a:lumOff val="5000"/>
                  </a:schemeClr>
                </a:solidFill>
              </a:rPr>
              <a:t>.</a:t>
            </a:r>
            <a:endParaRPr lang="en-IN" dirty="0">
              <a:solidFill>
                <a:schemeClr val="bg1">
                  <a:lumMod val="95000"/>
                  <a:lumOff val="5000"/>
                </a:schemeClr>
              </a:solidFill>
            </a:endParaRPr>
          </a:p>
        </p:txBody>
      </p:sp>
    </p:spTree>
    <p:extLst>
      <p:ext uri="{BB962C8B-B14F-4D97-AF65-F5344CB8AC3E}">
        <p14:creationId xmlns:p14="http://schemas.microsoft.com/office/powerpoint/2010/main" val="230641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6011D3-398A-E111-2A17-E12D2AE398ED}"/>
              </a:ext>
            </a:extLst>
          </p:cNvPr>
          <p:cNvPicPr>
            <a:picLocks noChangeAspect="1"/>
          </p:cNvPicPr>
          <p:nvPr/>
        </p:nvPicPr>
        <p:blipFill>
          <a:blip r:embed="rId2"/>
          <a:stretch>
            <a:fillRect/>
          </a:stretch>
        </p:blipFill>
        <p:spPr>
          <a:xfrm>
            <a:off x="787904" y="1252756"/>
            <a:ext cx="4743099" cy="2847079"/>
          </a:xfrm>
          <a:prstGeom prst="rect">
            <a:avLst/>
          </a:prstGeom>
        </p:spPr>
      </p:pic>
      <p:pic>
        <p:nvPicPr>
          <p:cNvPr id="7" name="Picture 6">
            <a:extLst>
              <a:ext uri="{FF2B5EF4-FFF2-40B4-BE49-F238E27FC236}">
                <a16:creationId xmlns:a16="http://schemas.microsoft.com/office/drawing/2014/main" id="{0A30DEA3-A0C3-AA14-9D4A-3050A6710A88}"/>
              </a:ext>
            </a:extLst>
          </p:cNvPr>
          <p:cNvPicPr>
            <a:picLocks noChangeAspect="1"/>
          </p:cNvPicPr>
          <p:nvPr/>
        </p:nvPicPr>
        <p:blipFill>
          <a:blip r:embed="rId3"/>
          <a:stretch>
            <a:fillRect/>
          </a:stretch>
        </p:blipFill>
        <p:spPr>
          <a:xfrm>
            <a:off x="2448053" y="3671893"/>
            <a:ext cx="5407621" cy="1231499"/>
          </a:xfrm>
          <a:prstGeom prst="rect">
            <a:avLst/>
          </a:prstGeom>
        </p:spPr>
      </p:pic>
    </p:spTree>
    <p:extLst>
      <p:ext uri="{BB962C8B-B14F-4D97-AF65-F5344CB8AC3E}">
        <p14:creationId xmlns:p14="http://schemas.microsoft.com/office/powerpoint/2010/main" val="463300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Speech Bubble: Rectangle 1">
            <a:extLst>
              <a:ext uri="{FF2B5EF4-FFF2-40B4-BE49-F238E27FC236}">
                <a16:creationId xmlns:a16="http://schemas.microsoft.com/office/drawing/2014/main" id="{4D6B20EA-4AFD-BC66-DBF5-062BE7447FF3}"/>
              </a:ext>
            </a:extLst>
          </p:cNvPr>
          <p:cNvSpPr/>
          <p:nvPr/>
        </p:nvSpPr>
        <p:spPr>
          <a:xfrm>
            <a:off x="512956" y="903249"/>
            <a:ext cx="4348976" cy="2029522"/>
          </a:xfrm>
          <a:prstGeom prst="wedgeRectCallou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u="none" strike="noStrike" dirty="0">
                <a:solidFill>
                  <a:schemeClr val="bg2">
                    <a:lumMod val="75000"/>
                  </a:schemeClr>
                </a:solidFill>
                <a:effectLst/>
                <a:latin typeface="Roboto" panose="02000000000000000000" pitchFamily="2" charset="0"/>
              </a:rPr>
              <a:t>For each book that is loaned out from the "Sharpstown" branch and whose DueDate is 2/3/18, retrieve the book title, the borrower's name, and the borrower's address.</a:t>
            </a:r>
            <a:endParaRPr lang="en-IN" dirty="0">
              <a:solidFill>
                <a:schemeClr val="bg2">
                  <a:lumMod val="75000"/>
                </a:schemeClr>
              </a:solidFill>
            </a:endParaRPr>
          </a:p>
        </p:txBody>
      </p:sp>
      <p:sp>
        <p:nvSpPr>
          <p:cNvPr id="6" name="TextBox 5">
            <a:extLst>
              <a:ext uri="{FF2B5EF4-FFF2-40B4-BE49-F238E27FC236}">
                <a16:creationId xmlns:a16="http://schemas.microsoft.com/office/drawing/2014/main" id="{3DF00A09-3DAA-29CE-5D67-B7763BA49A24}"/>
              </a:ext>
            </a:extLst>
          </p:cNvPr>
          <p:cNvSpPr txBox="1"/>
          <p:nvPr/>
        </p:nvSpPr>
        <p:spPr>
          <a:xfrm>
            <a:off x="1003610" y="4532753"/>
            <a:ext cx="5720575" cy="1015663"/>
          </a:xfrm>
          <a:prstGeom prst="rect">
            <a:avLst/>
          </a:prstGeom>
          <a:noFill/>
        </p:spPr>
        <p:txBody>
          <a:bodyPr wrap="square">
            <a:spAutoFit/>
          </a:bodyPr>
          <a:lstStyle/>
          <a:p>
            <a:r>
              <a:rPr lang="en-US" sz="2000" dirty="0"/>
              <a:t>This query retrieves overdue books (due date 2/3/18) loaned from </a:t>
            </a:r>
            <a:r>
              <a:rPr lang="en-US" sz="2000" dirty="0">
                <a:solidFill>
                  <a:srgbClr val="C00000"/>
                </a:solidFill>
              </a:rPr>
              <a:t>"Sharpstown" </a:t>
            </a:r>
            <a:r>
              <a:rPr lang="en-US" sz="2000" dirty="0"/>
              <a:t>by joining </a:t>
            </a:r>
            <a:r>
              <a:rPr lang="en-US" sz="2000" dirty="0">
                <a:solidFill>
                  <a:srgbClr val="C00000"/>
                </a:solidFill>
              </a:rPr>
              <a:t>book, borrower, book loan , and library branch</a:t>
            </a:r>
            <a:r>
              <a:rPr lang="en-US" sz="2000" dirty="0"/>
              <a:t> tables.</a:t>
            </a:r>
            <a:endParaRPr lang="en-IN" sz="2000" dirty="0"/>
          </a:p>
        </p:txBody>
      </p:sp>
      <p:pic>
        <p:nvPicPr>
          <p:cNvPr id="8" name="Picture 7">
            <a:extLst>
              <a:ext uri="{FF2B5EF4-FFF2-40B4-BE49-F238E27FC236}">
                <a16:creationId xmlns:a16="http://schemas.microsoft.com/office/drawing/2014/main" id="{27EBF4C6-C19C-98B3-A95F-4487AE3CCD20}"/>
              </a:ext>
            </a:extLst>
          </p:cNvPr>
          <p:cNvPicPr>
            <a:picLocks noChangeAspect="1"/>
          </p:cNvPicPr>
          <p:nvPr/>
        </p:nvPicPr>
        <p:blipFill rotWithShape="1">
          <a:blip r:embed="rId2"/>
          <a:srcRect l="17683" t="20190" r="36829" b="60063"/>
          <a:stretch/>
        </p:blipFill>
        <p:spPr>
          <a:xfrm>
            <a:off x="3200399" y="2575931"/>
            <a:ext cx="5285679" cy="1706138"/>
          </a:xfrm>
          <a:prstGeom prst="rect">
            <a:avLst/>
          </a:prstGeom>
        </p:spPr>
      </p:pic>
    </p:spTree>
    <p:extLst>
      <p:ext uri="{BB962C8B-B14F-4D97-AF65-F5344CB8AC3E}">
        <p14:creationId xmlns:p14="http://schemas.microsoft.com/office/powerpoint/2010/main" val="79897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21A874-1230-6D34-5591-EFA28DA25828}"/>
              </a:ext>
            </a:extLst>
          </p:cNvPr>
          <p:cNvPicPr>
            <a:picLocks noChangeAspect="1"/>
          </p:cNvPicPr>
          <p:nvPr/>
        </p:nvPicPr>
        <p:blipFill rotWithShape="1">
          <a:blip r:embed="rId2"/>
          <a:srcRect l="13537" t="53181" r="37927" b="29946"/>
          <a:stretch/>
        </p:blipFill>
        <p:spPr>
          <a:xfrm>
            <a:off x="669073" y="1306621"/>
            <a:ext cx="5386040" cy="1849174"/>
          </a:xfrm>
          <a:prstGeom prst="rect">
            <a:avLst/>
          </a:prstGeom>
        </p:spPr>
      </p:pic>
      <p:sp>
        <p:nvSpPr>
          <p:cNvPr id="13" name="Rectangle: Single Corner Snipped 12">
            <a:extLst>
              <a:ext uri="{FF2B5EF4-FFF2-40B4-BE49-F238E27FC236}">
                <a16:creationId xmlns:a16="http://schemas.microsoft.com/office/drawing/2014/main" id="{C9B09352-211F-02D6-5A5C-D83B8D684E30}"/>
              </a:ext>
            </a:extLst>
          </p:cNvPr>
          <p:cNvSpPr/>
          <p:nvPr/>
        </p:nvSpPr>
        <p:spPr>
          <a:xfrm>
            <a:off x="4103648" y="3008901"/>
            <a:ext cx="4070195" cy="2421743"/>
          </a:xfrm>
          <a:prstGeom prst="snip1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lumMod val="50000"/>
                  </a:schemeClr>
                </a:solidFill>
              </a:rPr>
              <a:t>The output lists six overdue books (</a:t>
            </a:r>
            <a:r>
              <a:rPr lang="en-US" sz="2000" dirty="0">
                <a:solidFill>
                  <a:srgbClr val="00B050"/>
                </a:solidFill>
              </a:rPr>
              <a:t>due date 2/3/18</a:t>
            </a:r>
            <a:r>
              <a:rPr lang="en-US" sz="2000" dirty="0">
                <a:solidFill>
                  <a:schemeClr val="accent6">
                    <a:lumMod val="50000"/>
                  </a:schemeClr>
                </a:solidFill>
              </a:rPr>
              <a:t>) borrowed by Tom Li from </a:t>
            </a:r>
            <a:r>
              <a:rPr lang="en-US" sz="2000" dirty="0">
                <a:solidFill>
                  <a:srgbClr val="00B050"/>
                </a:solidFill>
              </a:rPr>
              <a:t>"Sharpstown" </a:t>
            </a:r>
            <a:r>
              <a:rPr lang="en-US" sz="2000" dirty="0">
                <a:solidFill>
                  <a:schemeClr val="accent6">
                    <a:lumMod val="50000"/>
                  </a:schemeClr>
                </a:solidFill>
              </a:rPr>
              <a:t>branch.</a:t>
            </a:r>
            <a:endParaRPr lang="en-IN" sz="2000" dirty="0">
              <a:solidFill>
                <a:schemeClr val="accent6">
                  <a:lumMod val="50000"/>
                </a:schemeClr>
              </a:solidFill>
            </a:endParaRPr>
          </a:p>
        </p:txBody>
      </p:sp>
    </p:spTree>
    <p:extLst>
      <p:ext uri="{BB962C8B-B14F-4D97-AF65-F5344CB8AC3E}">
        <p14:creationId xmlns:p14="http://schemas.microsoft.com/office/powerpoint/2010/main" val="3168761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78000"/>
          </a:schemeClr>
        </a:solidFill>
        <a:effectLst/>
      </p:bgPr>
    </p:bg>
    <p:spTree>
      <p:nvGrpSpPr>
        <p:cNvPr id="1" name=""/>
        <p:cNvGrpSpPr/>
        <p:nvPr/>
      </p:nvGrpSpPr>
      <p:grpSpPr>
        <a:xfrm>
          <a:off x="0" y="0"/>
          <a:ext cx="0" cy="0"/>
          <a:chOff x="0" y="0"/>
          <a:chExt cx="0" cy="0"/>
        </a:xfrm>
      </p:grpSpPr>
      <p:sp>
        <p:nvSpPr>
          <p:cNvPr id="3" name="Callout: Double Bent Line with Border and Accent Bar 2">
            <a:extLst>
              <a:ext uri="{FF2B5EF4-FFF2-40B4-BE49-F238E27FC236}">
                <a16:creationId xmlns:a16="http://schemas.microsoft.com/office/drawing/2014/main" id="{7C76ABBA-C7C1-0229-BCD3-DDFD3155ABBC}"/>
              </a:ext>
            </a:extLst>
          </p:cNvPr>
          <p:cNvSpPr/>
          <p:nvPr/>
        </p:nvSpPr>
        <p:spPr>
          <a:xfrm>
            <a:off x="858643" y="903472"/>
            <a:ext cx="4471640" cy="2464420"/>
          </a:xfrm>
          <a:prstGeom prst="accentBorderCallout3">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tx1"/>
                </a:solidFill>
                <a:effectLst/>
                <a:latin typeface="Roboto" panose="02000000000000000000" pitchFamily="2" charset="0"/>
              </a:rPr>
              <a:t>For each library branch, retrieve the branch name and the total number of books loaned out from that branch</a:t>
            </a:r>
            <a:r>
              <a:rPr lang="en-US" sz="1800" b="0" i="0" u="none" strike="noStrike" dirty="0">
                <a:solidFill>
                  <a:schemeClr val="tx1"/>
                </a:solidFill>
                <a:effectLst/>
                <a:latin typeface="Roboto" panose="02000000000000000000" pitchFamily="2" charset="0"/>
              </a:rPr>
              <a:t>.</a:t>
            </a:r>
            <a:endParaRPr lang="en-IN" dirty="0">
              <a:solidFill>
                <a:schemeClr val="tx1"/>
              </a:solidFill>
            </a:endParaRPr>
          </a:p>
        </p:txBody>
      </p:sp>
      <p:pic>
        <p:nvPicPr>
          <p:cNvPr id="5" name="Picture 4">
            <a:extLst>
              <a:ext uri="{FF2B5EF4-FFF2-40B4-BE49-F238E27FC236}">
                <a16:creationId xmlns:a16="http://schemas.microsoft.com/office/drawing/2014/main" id="{F7A61E75-5872-F574-58DF-18813243C634}"/>
              </a:ext>
            </a:extLst>
          </p:cNvPr>
          <p:cNvPicPr>
            <a:picLocks noChangeAspect="1"/>
          </p:cNvPicPr>
          <p:nvPr/>
        </p:nvPicPr>
        <p:blipFill rotWithShape="1">
          <a:blip r:embed="rId2"/>
          <a:srcRect l="17073" t="23008" r="42805" b="65719"/>
          <a:stretch/>
        </p:blipFill>
        <p:spPr>
          <a:xfrm>
            <a:off x="3590692" y="2759926"/>
            <a:ext cx="4694665" cy="1687311"/>
          </a:xfrm>
          <a:prstGeom prst="rect">
            <a:avLst/>
          </a:prstGeom>
        </p:spPr>
      </p:pic>
      <p:sp>
        <p:nvSpPr>
          <p:cNvPr id="6" name="Rectangle 1">
            <a:extLst>
              <a:ext uri="{FF2B5EF4-FFF2-40B4-BE49-F238E27FC236}">
                <a16:creationId xmlns:a16="http://schemas.microsoft.com/office/drawing/2014/main" id="{D1438134-7CB7-9884-90F1-3F99AB463755}"/>
              </a:ext>
            </a:extLst>
          </p:cNvPr>
          <p:cNvSpPr>
            <a:spLocks noChangeArrowheads="1"/>
          </p:cNvSpPr>
          <p:nvPr/>
        </p:nvSpPr>
        <p:spPr bwMode="auto">
          <a:xfrm rot="10800000" flipV="1">
            <a:off x="691375" y="4829147"/>
            <a:ext cx="817383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Arial" panose="020B0604020202020204" pitchFamily="34" charset="0"/>
              </a:rPr>
              <a:t>This query groups loaned books by branch using </a:t>
            </a:r>
            <a:r>
              <a:rPr kumimoji="0" lang="en-US" altLang="en-US" sz="2000" b="0" i="0" u="none" strike="noStrike" cap="none" normalizeH="0" baseline="0" dirty="0">
                <a:ln>
                  <a:noFill/>
                </a:ln>
                <a:effectLst/>
                <a:latin typeface="Arial Unicode MS"/>
              </a:rPr>
              <a:t>GROUP BY</a:t>
            </a:r>
            <a:r>
              <a:rPr kumimoji="0" lang="en-US" altLang="en-US" sz="2000" b="0" i="0" u="none" strike="noStrike" cap="none" normalizeH="0" baseline="0" dirty="0">
                <a:ln>
                  <a:noFill/>
                </a:ln>
                <a:effectLst/>
              </a:rPr>
              <a:t> and counts them for each branch name using </a:t>
            </a:r>
            <a:r>
              <a:rPr kumimoji="0" lang="en-US" altLang="en-US" sz="2000" b="0" i="0" u="none" strike="noStrike" cap="none" normalizeH="0" baseline="0" dirty="0">
                <a:ln>
                  <a:noFill/>
                </a:ln>
                <a:effectLst/>
                <a:latin typeface="Arial Unicode MS"/>
              </a:rPr>
              <a:t>count</a:t>
            </a:r>
            <a:r>
              <a:rPr kumimoji="0" lang="en-US" altLang="en-US" sz="2000" b="0" i="0" u="none" strike="noStrike" cap="none" normalizeH="0" baseline="0" dirty="0">
                <a:ln>
                  <a:noFill/>
                </a:ln>
                <a:effectLst/>
              </a:rPr>
              <a:t> to show total loans per branch.</a:t>
            </a:r>
            <a:r>
              <a:rPr kumimoji="0" lang="en-US" altLang="en-US" sz="2000" b="0" i="0" u="none" strike="noStrike" cap="none" normalizeH="0" baseline="0" dirty="0">
                <a:ln>
                  <a:noFill/>
                </a:ln>
                <a:effectLst/>
                <a:latin typeface="Arial" panose="020B0604020202020204" pitchFamily="34" charset="0"/>
              </a:rPr>
              <a:t> </a:t>
            </a:r>
          </a:p>
        </p:txBody>
      </p:sp>
    </p:spTree>
    <p:extLst>
      <p:ext uri="{BB962C8B-B14F-4D97-AF65-F5344CB8AC3E}">
        <p14:creationId xmlns:p14="http://schemas.microsoft.com/office/powerpoint/2010/main" val="920620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0C0">
            <a:alpha val="37000"/>
          </a:srgbClr>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2D2544A-BD08-51E8-FB32-6189B28049E1}"/>
              </a:ext>
            </a:extLst>
          </p:cNvPr>
          <p:cNvSpPr/>
          <p:nvPr/>
        </p:nvSpPr>
        <p:spPr>
          <a:xfrm>
            <a:off x="819504" y="1382752"/>
            <a:ext cx="4638907" cy="22860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lumOff val="5000"/>
                  </a:schemeClr>
                </a:solidFill>
              </a:rPr>
              <a:t>The total number of loaned books for each library branch: </a:t>
            </a:r>
            <a:r>
              <a:rPr lang="en-US" sz="2000" dirty="0">
                <a:solidFill>
                  <a:schemeClr val="accent2">
                    <a:lumMod val="50000"/>
                  </a:schemeClr>
                </a:solidFill>
              </a:rPr>
              <a:t>'Sharpstown' (10), 'Central' (11), 'Saline' (10), and 'Ann Arbor' (20).</a:t>
            </a:r>
            <a:endParaRPr lang="en-IN" sz="2000" dirty="0">
              <a:solidFill>
                <a:schemeClr val="accent2">
                  <a:lumMod val="50000"/>
                </a:schemeClr>
              </a:solidFill>
            </a:endParaRPr>
          </a:p>
        </p:txBody>
      </p:sp>
      <p:pic>
        <p:nvPicPr>
          <p:cNvPr id="10" name="Picture 9">
            <a:extLst>
              <a:ext uri="{FF2B5EF4-FFF2-40B4-BE49-F238E27FC236}">
                <a16:creationId xmlns:a16="http://schemas.microsoft.com/office/drawing/2014/main" id="{419219B6-8AA5-2814-5F7C-3A1E6CFADA49}"/>
              </a:ext>
            </a:extLst>
          </p:cNvPr>
          <p:cNvPicPr>
            <a:picLocks noChangeAspect="1"/>
          </p:cNvPicPr>
          <p:nvPr/>
        </p:nvPicPr>
        <p:blipFill>
          <a:blip r:embed="rId2"/>
          <a:stretch>
            <a:fillRect/>
          </a:stretch>
        </p:blipFill>
        <p:spPr>
          <a:xfrm>
            <a:off x="3230688" y="3189250"/>
            <a:ext cx="5093808" cy="1862253"/>
          </a:xfrm>
          <a:prstGeom prst="rect">
            <a:avLst/>
          </a:prstGeom>
        </p:spPr>
      </p:pic>
    </p:spTree>
    <p:extLst>
      <p:ext uri="{BB962C8B-B14F-4D97-AF65-F5344CB8AC3E}">
        <p14:creationId xmlns:p14="http://schemas.microsoft.com/office/powerpoint/2010/main" val="1766436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5" name="Callout: Line with No Border 4">
            <a:extLst>
              <a:ext uri="{FF2B5EF4-FFF2-40B4-BE49-F238E27FC236}">
                <a16:creationId xmlns:a16="http://schemas.microsoft.com/office/drawing/2014/main" id="{FDB512D8-6820-76F7-DCCF-2B92A965B809}"/>
              </a:ext>
            </a:extLst>
          </p:cNvPr>
          <p:cNvSpPr/>
          <p:nvPr/>
        </p:nvSpPr>
        <p:spPr>
          <a:xfrm>
            <a:off x="1616927" y="825191"/>
            <a:ext cx="3702205" cy="2230243"/>
          </a:xfrm>
          <a:prstGeom prst="callout1">
            <a:avLst/>
          </a:prstGeom>
          <a:solidFill>
            <a:schemeClr val="accent5">
              <a:lumMod val="60000"/>
              <a:lumOff val="40000"/>
            </a:schemeClr>
          </a:solidFill>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fontAlgn="base">
              <a:spcBef>
                <a:spcPts val="1000"/>
              </a:spcBef>
              <a:spcAft>
                <a:spcPts val="0"/>
              </a:spcAft>
            </a:pPr>
            <a:r>
              <a:rPr lang="en-US" sz="2000" b="0" i="0" u="none" strike="noStrike" dirty="0">
                <a:solidFill>
                  <a:schemeClr val="bg1">
                    <a:lumMod val="95000"/>
                    <a:lumOff val="5000"/>
                  </a:schemeClr>
                </a:solidFill>
                <a:effectLst/>
                <a:latin typeface="Roboto" panose="02000000000000000000" pitchFamily="2" charset="0"/>
              </a:rPr>
              <a:t>Retrieve the names, addresses, and number of books checked out for all borrowers who have more than five books checked out.</a:t>
            </a:r>
          </a:p>
        </p:txBody>
      </p:sp>
      <p:pic>
        <p:nvPicPr>
          <p:cNvPr id="7" name="Picture 6">
            <a:extLst>
              <a:ext uri="{FF2B5EF4-FFF2-40B4-BE49-F238E27FC236}">
                <a16:creationId xmlns:a16="http://schemas.microsoft.com/office/drawing/2014/main" id="{9D592FB5-68D3-58D4-8F09-49C0A3120AE8}"/>
              </a:ext>
            </a:extLst>
          </p:cNvPr>
          <p:cNvPicPr>
            <a:picLocks noChangeAspect="1"/>
          </p:cNvPicPr>
          <p:nvPr/>
        </p:nvPicPr>
        <p:blipFill rotWithShape="1">
          <a:blip r:embed="rId2"/>
          <a:srcRect l="17805" t="32331" r="19512" b="53143"/>
          <a:stretch/>
        </p:blipFill>
        <p:spPr>
          <a:xfrm>
            <a:off x="2743200" y="2879802"/>
            <a:ext cx="5932450" cy="1410630"/>
          </a:xfrm>
          <a:prstGeom prst="rect">
            <a:avLst/>
          </a:prstGeom>
          <a:effectLst>
            <a:outerShdw blurRad="50800" dist="38100" dir="16200000" rotWithShape="0">
              <a:prstClr val="black">
                <a:alpha val="40000"/>
              </a:prstClr>
            </a:outerShdw>
          </a:effectLst>
        </p:spPr>
      </p:pic>
      <p:sp>
        <p:nvSpPr>
          <p:cNvPr id="9" name="TextBox 8">
            <a:extLst>
              <a:ext uri="{FF2B5EF4-FFF2-40B4-BE49-F238E27FC236}">
                <a16:creationId xmlns:a16="http://schemas.microsoft.com/office/drawing/2014/main" id="{8D9E0CA1-CE71-2CDA-A35F-AEAB9E15BD9F}"/>
              </a:ext>
            </a:extLst>
          </p:cNvPr>
          <p:cNvSpPr txBox="1"/>
          <p:nvPr/>
        </p:nvSpPr>
        <p:spPr>
          <a:xfrm rot="10800000" flipV="1">
            <a:off x="1382748" y="4638800"/>
            <a:ext cx="7181388" cy="1015663"/>
          </a:xfrm>
          <a:prstGeom prst="rect">
            <a:avLst/>
          </a:prstGeom>
          <a:noFill/>
        </p:spPr>
        <p:txBody>
          <a:bodyPr wrap="square">
            <a:spAutoFit/>
          </a:bodyPr>
          <a:lstStyle/>
          <a:p>
            <a:r>
              <a:rPr lang="en-US" sz="2000" dirty="0"/>
              <a:t>This query finds borrowers with over 5 checkouts by joining borrower and book loan tables, grouping by borrower info, and filtering with a having clause on book loan count.</a:t>
            </a:r>
            <a:endParaRPr lang="en-IN" sz="2000" dirty="0"/>
          </a:p>
        </p:txBody>
      </p:sp>
    </p:spTree>
    <p:extLst>
      <p:ext uri="{BB962C8B-B14F-4D97-AF65-F5344CB8AC3E}">
        <p14:creationId xmlns:p14="http://schemas.microsoft.com/office/powerpoint/2010/main" val="141428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550204-A6FA-1D1E-0098-A1A6BE6472E6}"/>
              </a:ext>
            </a:extLst>
          </p:cNvPr>
          <p:cNvPicPr>
            <a:picLocks noChangeAspect="1"/>
          </p:cNvPicPr>
          <p:nvPr/>
        </p:nvPicPr>
        <p:blipFill rotWithShape="1">
          <a:blip r:embed="rId2"/>
          <a:srcRect l="13902" t="53360" r="44878" b="31247"/>
          <a:stretch/>
        </p:blipFill>
        <p:spPr>
          <a:xfrm>
            <a:off x="1081668" y="1608019"/>
            <a:ext cx="4627757" cy="1820981"/>
          </a:xfrm>
          <a:prstGeom prst="rect">
            <a:avLst/>
          </a:prstGeom>
        </p:spPr>
      </p:pic>
      <p:pic>
        <p:nvPicPr>
          <p:cNvPr id="6" name="Picture 5">
            <a:extLst>
              <a:ext uri="{FF2B5EF4-FFF2-40B4-BE49-F238E27FC236}">
                <a16:creationId xmlns:a16="http://schemas.microsoft.com/office/drawing/2014/main" id="{28F8F8FA-F318-1567-6683-B5BAD9B69D8B}"/>
              </a:ext>
            </a:extLst>
          </p:cNvPr>
          <p:cNvPicPr>
            <a:picLocks noChangeAspect="1"/>
          </p:cNvPicPr>
          <p:nvPr/>
        </p:nvPicPr>
        <p:blipFill>
          <a:blip r:embed="rId3"/>
          <a:stretch>
            <a:fillRect/>
          </a:stretch>
        </p:blipFill>
        <p:spPr>
          <a:xfrm>
            <a:off x="3816453" y="3079617"/>
            <a:ext cx="3785944" cy="2170364"/>
          </a:xfrm>
          <a:prstGeom prst="rect">
            <a:avLst/>
          </a:prstGeom>
        </p:spPr>
      </p:pic>
      <p:sp>
        <p:nvSpPr>
          <p:cNvPr id="8" name="TextBox 7">
            <a:extLst>
              <a:ext uri="{FF2B5EF4-FFF2-40B4-BE49-F238E27FC236}">
                <a16:creationId xmlns:a16="http://schemas.microsoft.com/office/drawing/2014/main" id="{B0AE1F11-CB34-EBD1-6B4C-08EFF39C3F1F}"/>
              </a:ext>
            </a:extLst>
          </p:cNvPr>
          <p:cNvSpPr txBox="1"/>
          <p:nvPr/>
        </p:nvSpPr>
        <p:spPr>
          <a:xfrm>
            <a:off x="4270918" y="3624147"/>
            <a:ext cx="3021980" cy="1015663"/>
          </a:xfrm>
          <a:prstGeom prst="rect">
            <a:avLst/>
          </a:prstGeom>
          <a:noFill/>
        </p:spPr>
        <p:txBody>
          <a:bodyPr wrap="square">
            <a:spAutoFit/>
          </a:bodyPr>
          <a:lstStyle/>
          <a:p>
            <a:r>
              <a:rPr lang="en-US" sz="2000" dirty="0">
                <a:solidFill>
                  <a:schemeClr val="bg1">
                    <a:lumMod val="95000"/>
                    <a:lumOff val="5000"/>
                  </a:schemeClr>
                </a:solidFill>
              </a:rPr>
              <a:t>Lists borrowers with &gt;5 checkouts</a:t>
            </a:r>
            <a:r>
              <a:rPr lang="en-US" sz="2000" dirty="0">
                <a:solidFill>
                  <a:srgbClr val="0070C0"/>
                </a:solidFill>
              </a:rPr>
              <a:t>: names, addresses, &amp; book counts.</a:t>
            </a:r>
            <a:endParaRPr lang="en-IN" sz="2000" dirty="0">
              <a:solidFill>
                <a:srgbClr val="0070C0"/>
              </a:solidFill>
            </a:endParaRPr>
          </a:p>
        </p:txBody>
      </p:sp>
    </p:spTree>
    <p:extLst>
      <p:ext uri="{BB962C8B-B14F-4D97-AF65-F5344CB8AC3E}">
        <p14:creationId xmlns:p14="http://schemas.microsoft.com/office/powerpoint/2010/main" val="3300610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87000"/>
          </a:schemeClr>
        </a:solidFill>
        <a:effectLst/>
      </p:bgPr>
    </p:bg>
    <p:spTree>
      <p:nvGrpSpPr>
        <p:cNvPr id="1" name=""/>
        <p:cNvGrpSpPr/>
        <p:nvPr/>
      </p:nvGrpSpPr>
      <p:grpSpPr>
        <a:xfrm>
          <a:off x="0" y="0"/>
          <a:ext cx="0" cy="0"/>
          <a:chOff x="0" y="0"/>
          <a:chExt cx="0" cy="0"/>
        </a:xfrm>
      </p:grpSpPr>
      <p:sp>
        <p:nvSpPr>
          <p:cNvPr id="2" name="Speech Bubble: Oval 1">
            <a:extLst>
              <a:ext uri="{FF2B5EF4-FFF2-40B4-BE49-F238E27FC236}">
                <a16:creationId xmlns:a16="http://schemas.microsoft.com/office/drawing/2014/main" id="{8F664EF2-A637-E523-85BC-CD1FB1F20D00}"/>
              </a:ext>
            </a:extLst>
          </p:cNvPr>
          <p:cNvSpPr/>
          <p:nvPr/>
        </p:nvSpPr>
        <p:spPr>
          <a:xfrm>
            <a:off x="390294" y="892098"/>
            <a:ext cx="4326672" cy="2286000"/>
          </a:xfrm>
          <a:prstGeom prst="wedgeEllipseCallout">
            <a:avLst/>
          </a:prstGeom>
          <a:solidFill>
            <a:schemeClr val="tx2">
              <a:alpha val="72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u="none" strike="noStrike" dirty="0">
                <a:solidFill>
                  <a:srgbClr val="666666"/>
                </a:solidFill>
                <a:effectLst/>
                <a:latin typeface="Roboto" panose="02000000000000000000" pitchFamily="2" charset="0"/>
              </a:rPr>
              <a:t>For each book authored by </a:t>
            </a:r>
            <a:r>
              <a:rPr lang="en-US" b="0" i="0" u="none" strike="noStrike" dirty="0">
                <a:solidFill>
                  <a:srgbClr val="FF0000"/>
                </a:solidFill>
                <a:effectLst/>
                <a:latin typeface="Roboto" panose="02000000000000000000" pitchFamily="2" charset="0"/>
              </a:rPr>
              <a:t>"Stephen King", </a:t>
            </a:r>
            <a:r>
              <a:rPr lang="en-US" b="0" i="0" u="none" strike="noStrike" dirty="0">
                <a:solidFill>
                  <a:srgbClr val="666666"/>
                </a:solidFill>
                <a:effectLst/>
                <a:latin typeface="Roboto" panose="02000000000000000000" pitchFamily="2" charset="0"/>
              </a:rPr>
              <a:t>retrieve the title and the number of copies owned by the library branch whose name is </a:t>
            </a:r>
            <a:r>
              <a:rPr lang="en-US" b="0" i="0" u="none" strike="noStrike" dirty="0">
                <a:solidFill>
                  <a:srgbClr val="FF0000"/>
                </a:solidFill>
                <a:effectLst/>
                <a:latin typeface="Roboto" panose="02000000000000000000" pitchFamily="2" charset="0"/>
              </a:rPr>
              <a:t>"Central".</a:t>
            </a:r>
            <a:endParaRPr lang="en-IN" dirty="0">
              <a:solidFill>
                <a:srgbClr val="FF0000"/>
              </a:solidFill>
            </a:endParaRPr>
          </a:p>
        </p:txBody>
      </p:sp>
      <p:pic>
        <p:nvPicPr>
          <p:cNvPr id="4" name="Picture 3">
            <a:extLst>
              <a:ext uri="{FF2B5EF4-FFF2-40B4-BE49-F238E27FC236}">
                <a16:creationId xmlns:a16="http://schemas.microsoft.com/office/drawing/2014/main" id="{CF9D5CD2-0E31-1B78-6059-C4B1F5EB5875}"/>
              </a:ext>
            </a:extLst>
          </p:cNvPr>
          <p:cNvPicPr>
            <a:picLocks noChangeAspect="1"/>
          </p:cNvPicPr>
          <p:nvPr/>
        </p:nvPicPr>
        <p:blipFill rotWithShape="1">
          <a:blip r:embed="rId2"/>
          <a:srcRect l="17072" t="20110" r="44148" b="59808"/>
          <a:stretch/>
        </p:blipFill>
        <p:spPr>
          <a:xfrm>
            <a:off x="2899318" y="2910468"/>
            <a:ext cx="5126410" cy="1483112"/>
          </a:xfrm>
          <a:prstGeom prst="rect">
            <a:avLst/>
          </a:prstGeom>
        </p:spPr>
      </p:pic>
      <p:sp>
        <p:nvSpPr>
          <p:cNvPr id="6" name="TextBox 5">
            <a:extLst>
              <a:ext uri="{FF2B5EF4-FFF2-40B4-BE49-F238E27FC236}">
                <a16:creationId xmlns:a16="http://schemas.microsoft.com/office/drawing/2014/main" id="{B24CFD28-9808-FA4D-C355-DA4117B5CAF6}"/>
              </a:ext>
            </a:extLst>
          </p:cNvPr>
          <p:cNvSpPr txBox="1"/>
          <p:nvPr/>
        </p:nvSpPr>
        <p:spPr>
          <a:xfrm rot="10800000" flipV="1">
            <a:off x="1193180" y="4530595"/>
            <a:ext cx="6389648" cy="1323439"/>
          </a:xfrm>
          <a:prstGeom prst="rect">
            <a:avLst/>
          </a:prstGeom>
          <a:noFill/>
        </p:spPr>
        <p:txBody>
          <a:bodyPr wrap="square">
            <a:spAutoFit/>
          </a:bodyPr>
          <a:lstStyle/>
          <a:p>
            <a:r>
              <a:rPr lang="en-US" sz="2000" dirty="0">
                <a:solidFill>
                  <a:schemeClr val="bg1">
                    <a:lumMod val="95000"/>
                    <a:lumOff val="5000"/>
                  </a:schemeClr>
                </a:solidFill>
              </a:rPr>
              <a:t>This query retrieves </a:t>
            </a:r>
            <a:r>
              <a:rPr lang="en-US" sz="2000" dirty="0">
                <a:solidFill>
                  <a:srgbClr val="FF0000"/>
                </a:solidFill>
              </a:rPr>
              <a:t>Stephen King </a:t>
            </a:r>
            <a:r>
              <a:rPr lang="en-US" sz="2000" dirty="0">
                <a:solidFill>
                  <a:schemeClr val="bg1">
                    <a:lumMod val="95000"/>
                    <a:lumOff val="5000"/>
                  </a:schemeClr>
                </a:solidFill>
              </a:rPr>
              <a:t>book titles and their corresponding number of copies at the </a:t>
            </a:r>
            <a:r>
              <a:rPr lang="en-US" sz="2000" dirty="0">
                <a:solidFill>
                  <a:srgbClr val="FF0000"/>
                </a:solidFill>
              </a:rPr>
              <a:t>"Central" </a:t>
            </a:r>
            <a:r>
              <a:rPr lang="en-US" sz="2000" dirty="0">
                <a:solidFill>
                  <a:schemeClr val="bg1">
                    <a:lumMod val="95000"/>
                    <a:lumOff val="5000"/>
                  </a:schemeClr>
                </a:solidFill>
              </a:rPr>
              <a:t>library branch by </a:t>
            </a:r>
            <a:r>
              <a:rPr lang="en-US" sz="2000" dirty="0">
                <a:solidFill>
                  <a:srgbClr val="FF0000"/>
                </a:solidFill>
              </a:rPr>
              <a:t>joining books, authors, book copies, and library branch</a:t>
            </a:r>
            <a:r>
              <a:rPr lang="en-US" sz="2000" dirty="0">
                <a:solidFill>
                  <a:schemeClr val="bg1">
                    <a:lumMod val="95000"/>
                    <a:lumOff val="5000"/>
                  </a:schemeClr>
                </a:solidFill>
              </a:rPr>
              <a:t> tables.</a:t>
            </a:r>
            <a:endParaRPr lang="en-IN" sz="2000" dirty="0">
              <a:solidFill>
                <a:schemeClr val="bg1">
                  <a:lumMod val="95000"/>
                  <a:lumOff val="5000"/>
                </a:schemeClr>
              </a:solidFill>
            </a:endParaRPr>
          </a:p>
        </p:txBody>
      </p:sp>
    </p:spTree>
    <p:extLst>
      <p:ext uri="{BB962C8B-B14F-4D97-AF65-F5344CB8AC3E}">
        <p14:creationId xmlns:p14="http://schemas.microsoft.com/office/powerpoint/2010/main" val="4005514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alpha val="71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42008-B9AF-29C9-A585-346CA89A6D97}"/>
              </a:ext>
            </a:extLst>
          </p:cNvPr>
          <p:cNvPicPr>
            <a:picLocks noChangeAspect="1"/>
          </p:cNvPicPr>
          <p:nvPr/>
        </p:nvPicPr>
        <p:blipFill rotWithShape="1">
          <a:blip r:embed="rId2"/>
          <a:srcRect l="13903" t="52927" r="57804" b="37967"/>
          <a:stretch/>
        </p:blipFill>
        <p:spPr>
          <a:xfrm>
            <a:off x="2366190" y="3724505"/>
            <a:ext cx="6406100" cy="1159729"/>
          </a:xfrm>
          <a:prstGeom prst="rect">
            <a:avLst/>
          </a:prstGeom>
        </p:spPr>
      </p:pic>
      <p:sp>
        <p:nvSpPr>
          <p:cNvPr id="5" name="Rectangle: Diagonal Corners Snipped 4">
            <a:extLst>
              <a:ext uri="{FF2B5EF4-FFF2-40B4-BE49-F238E27FC236}">
                <a16:creationId xmlns:a16="http://schemas.microsoft.com/office/drawing/2014/main" id="{8A7BF975-68D7-C5B9-0F4B-0BC22D454FD8}"/>
              </a:ext>
            </a:extLst>
          </p:cNvPr>
          <p:cNvSpPr/>
          <p:nvPr/>
        </p:nvSpPr>
        <p:spPr>
          <a:xfrm>
            <a:off x="796518" y="1544442"/>
            <a:ext cx="3583262" cy="2180063"/>
          </a:xfrm>
          <a:prstGeom prst="snip2Diag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lumMod val="95000"/>
                    <a:lumOff val="5000"/>
                  </a:schemeClr>
                </a:solidFill>
              </a:rPr>
              <a:t>Lists </a:t>
            </a:r>
            <a:r>
              <a:rPr lang="en-US" sz="2000" dirty="0">
                <a:solidFill>
                  <a:srgbClr val="9900CC"/>
                </a:solidFill>
              </a:rPr>
              <a:t>Stephen King </a:t>
            </a:r>
            <a:r>
              <a:rPr lang="en-US" sz="2000" dirty="0">
                <a:solidFill>
                  <a:schemeClr val="bg1">
                    <a:lumMod val="95000"/>
                    <a:lumOff val="5000"/>
                  </a:schemeClr>
                </a:solidFill>
              </a:rPr>
              <a:t>books </a:t>
            </a:r>
            <a:r>
              <a:rPr lang="en-US" sz="2000" dirty="0">
                <a:solidFill>
                  <a:srgbClr val="00B050"/>
                </a:solidFill>
              </a:rPr>
              <a:t>("It", "The Green Mile"</a:t>
            </a:r>
            <a:r>
              <a:rPr lang="en-US" sz="2000" dirty="0">
                <a:solidFill>
                  <a:schemeClr val="bg1">
                    <a:lumMod val="95000"/>
                    <a:lumOff val="5000"/>
                  </a:schemeClr>
                </a:solidFill>
              </a:rPr>
              <a:t>) and the number of copies ("5" each) owned by the </a:t>
            </a:r>
            <a:r>
              <a:rPr lang="en-US" sz="2000" dirty="0">
                <a:solidFill>
                  <a:schemeClr val="accent6">
                    <a:lumMod val="75000"/>
                  </a:schemeClr>
                </a:solidFill>
              </a:rPr>
              <a:t>"Central"</a:t>
            </a:r>
            <a:r>
              <a:rPr lang="en-US" sz="2000" dirty="0">
                <a:solidFill>
                  <a:schemeClr val="bg1">
                    <a:lumMod val="95000"/>
                    <a:lumOff val="5000"/>
                  </a:schemeClr>
                </a:solidFill>
              </a:rPr>
              <a:t> library branch.</a:t>
            </a:r>
            <a:endParaRPr lang="en-IN" sz="2000" dirty="0">
              <a:solidFill>
                <a:schemeClr val="bg1">
                  <a:lumMod val="95000"/>
                  <a:lumOff val="5000"/>
                </a:schemeClr>
              </a:solidFill>
            </a:endParaRPr>
          </a:p>
        </p:txBody>
      </p:sp>
    </p:spTree>
    <p:extLst>
      <p:ext uri="{BB962C8B-B14F-4D97-AF65-F5344CB8AC3E}">
        <p14:creationId xmlns:p14="http://schemas.microsoft.com/office/powerpoint/2010/main" val="165347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9202DD-2C30-EAB0-BBB2-5C7FED294FB3}"/>
              </a:ext>
            </a:extLst>
          </p:cNvPr>
          <p:cNvPicPr>
            <a:picLocks noChangeAspect="1"/>
          </p:cNvPicPr>
          <p:nvPr/>
        </p:nvPicPr>
        <p:blipFill>
          <a:blip r:embed="rId2"/>
          <a:stretch>
            <a:fillRect/>
          </a:stretch>
        </p:blipFill>
        <p:spPr>
          <a:xfrm>
            <a:off x="0" y="0"/>
            <a:ext cx="9144000" cy="6858000"/>
          </a:xfrm>
          <a:prstGeom prst="rect">
            <a:avLst/>
          </a:prstGeom>
        </p:spPr>
      </p:pic>
      <p:sp>
        <p:nvSpPr>
          <p:cNvPr id="9" name="Rectangle 8">
            <a:extLst>
              <a:ext uri="{FF2B5EF4-FFF2-40B4-BE49-F238E27FC236}">
                <a16:creationId xmlns:a16="http://schemas.microsoft.com/office/drawing/2014/main" id="{1564276C-A9B5-E712-47FF-110627AE0B51}"/>
              </a:ext>
            </a:extLst>
          </p:cNvPr>
          <p:cNvSpPr/>
          <p:nvPr/>
        </p:nvSpPr>
        <p:spPr>
          <a:xfrm>
            <a:off x="992458" y="747131"/>
            <a:ext cx="7348653" cy="1349297"/>
          </a:xfrm>
          <a:prstGeom prst="rect">
            <a:avLst/>
          </a:prstGeom>
          <a:solidFill>
            <a:schemeClr val="bg1">
              <a:lumMod val="50000"/>
              <a:lumOff val="50000"/>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lumMod val="60000"/>
                    <a:lumOff val="40000"/>
                  </a:schemeClr>
                </a:solidFill>
              </a:rPr>
              <a:t>Project Overview: Library Database Management System </a:t>
            </a:r>
            <a:r>
              <a:rPr lang="en-IN" sz="2800" b="1" dirty="0">
                <a:solidFill>
                  <a:schemeClr val="accent6">
                    <a:lumMod val="60000"/>
                    <a:lumOff val="40000"/>
                  </a:schemeClr>
                </a:solidFill>
              </a:rPr>
              <a:t>Analysis with SQL</a:t>
            </a:r>
            <a:endParaRPr lang="en-IN" sz="2800" dirty="0">
              <a:solidFill>
                <a:schemeClr val="accent6">
                  <a:lumMod val="60000"/>
                  <a:lumOff val="40000"/>
                </a:schemeClr>
              </a:solidFill>
            </a:endParaRPr>
          </a:p>
        </p:txBody>
      </p:sp>
      <p:sp>
        <p:nvSpPr>
          <p:cNvPr id="11" name="TextBox 10">
            <a:extLst>
              <a:ext uri="{FF2B5EF4-FFF2-40B4-BE49-F238E27FC236}">
                <a16:creationId xmlns:a16="http://schemas.microsoft.com/office/drawing/2014/main" id="{54BC72BF-8ECF-6F60-4467-A9BFFDEA6F48}"/>
              </a:ext>
            </a:extLst>
          </p:cNvPr>
          <p:cNvSpPr txBox="1"/>
          <p:nvPr/>
        </p:nvSpPr>
        <p:spPr>
          <a:xfrm>
            <a:off x="434898" y="2096428"/>
            <a:ext cx="8541833" cy="830997"/>
          </a:xfrm>
          <a:prstGeom prst="rect">
            <a:avLst/>
          </a:prstGeom>
          <a:noFill/>
        </p:spPr>
        <p:txBody>
          <a:bodyPr wrap="square">
            <a:spAutoFit/>
          </a:bodyPr>
          <a:lstStyle/>
          <a:p>
            <a:pPr marL="0" indent="0" algn="ctr">
              <a:buNone/>
            </a:pPr>
            <a:r>
              <a:rPr lang="en-US" sz="2400" dirty="0">
                <a:solidFill>
                  <a:schemeClr val="tx1">
                    <a:lumMod val="95000"/>
                  </a:schemeClr>
                </a:solidFill>
              </a:rPr>
              <a:t>This project delves into the world of library management systems by utilizing SQL queries to extract and analyze relevant data. </a:t>
            </a:r>
          </a:p>
        </p:txBody>
      </p:sp>
      <p:sp>
        <p:nvSpPr>
          <p:cNvPr id="13" name="TextBox 12">
            <a:extLst>
              <a:ext uri="{FF2B5EF4-FFF2-40B4-BE49-F238E27FC236}">
                <a16:creationId xmlns:a16="http://schemas.microsoft.com/office/drawing/2014/main" id="{64DE79EA-35FD-6A8B-8289-2AF5EBED01A2}"/>
              </a:ext>
            </a:extLst>
          </p:cNvPr>
          <p:cNvSpPr txBox="1"/>
          <p:nvPr/>
        </p:nvSpPr>
        <p:spPr>
          <a:xfrm>
            <a:off x="1103971" y="3267307"/>
            <a:ext cx="6902605" cy="1938992"/>
          </a:xfrm>
          <a:prstGeom prst="rect">
            <a:avLst/>
          </a:prstGeom>
          <a:noFill/>
        </p:spPr>
        <p:txBody>
          <a:bodyPr wrap="square">
            <a:spAutoFit/>
          </a:bodyPr>
          <a:lstStyle/>
          <a:p>
            <a:pPr algn="ctr"/>
            <a:r>
              <a:rPr lang="en-IN" sz="2800" b="1" dirty="0">
                <a:solidFill>
                  <a:srgbClr val="FFC000"/>
                </a:solidFill>
                <a:latin typeface="Aptos Narrow" panose="020B0004020202020204" pitchFamily="34" charset="0"/>
              </a:rPr>
              <a:t>OBJECTIVE:</a:t>
            </a:r>
          </a:p>
          <a:p>
            <a:pPr marL="0" indent="0" algn="ctr">
              <a:buNone/>
            </a:pPr>
            <a:endParaRPr lang="en-IN" sz="2000" b="1" dirty="0">
              <a:solidFill>
                <a:srgbClr val="FFFF00"/>
              </a:solidFill>
              <a:latin typeface="Aptos Narrow" panose="020B0004020202020204" pitchFamily="34" charset="0"/>
            </a:endParaRPr>
          </a:p>
          <a:p>
            <a:pPr marL="0" indent="0" algn="ctr">
              <a:buNone/>
            </a:pPr>
            <a:r>
              <a:rPr lang="en-US" sz="2400" dirty="0">
                <a:solidFill>
                  <a:schemeClr val="accent5">
                    <a:lumMod val="60000"/>
                    <a:lumOff val="40000"/>
                  </a:schemeClr>
                </a:solidFill>
              </a:rPr>
              <a:t>Develop and execute SQL queries to retrieve and analyze information from a library management system.</a:t>
            </a:r>
          </a:p>
        </p:txBody>
      </p:sp>
    </p:spTree>
    <p:extLst>
      <p:ext uri="{BB962C8B-B14F-4D97-AF65-F5344CB8AC3E}">
        <p14:creationId xmlns:p14="http://schemas.microsoft.com/office/powerpoint/2010/main" val="1157326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10">
          <a:fgClr>
            <a:schemeClr val="tx1"/>
          </a:fgClr>
          <a:bgClr>
            <a:schemeClr val="bg1"/>
          </a:bgClr>
        </a:patt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D27071-1020-80D8-A66F-12364A04FEE5}"/>
              </a:ext>
            </a:extLst>
          </p:cNvPr>
          <p:cNvPicPr>
            <a:picLocks noChangeAspect="1"/>
          </p:cNvPicPr>
          <p:nvPr/>
        </p:nvPicPr>
        <p:blipFill>
          <a:blip r:embed="rId2"/>
          <a:stretch>
            <a:fillRect/>
          </a:stretch>
        </p:blipFill>
        <p:spPr>
          <a:xfrm>
            <a:off x="-58206" y="0"/>
            <a:ext cx="9202206" cy="6858000"/>
          </a:xfrm>
          <a:prstGeom prst="rect">
            <a:avLst/>
          </a:prstGeom>
          <a:solidFill>
            <a:schemeClr val="tx1"/>
          </a:solidFill>
        </p:spPr>
      </p:pic>
      <p:sp>
        <p:nvSpPr>
          <p:cNvPr id="5" name="Rectangle 4">
            <a:extLst>
              <a:ext uri="{FF2B5EF4-FFF2-40B4-BE49-F238E27FC236}">
                <a16:creationId xmlns:a16="http://schemas.microsoft.com/office/drawing/2014/main" id="{B06C9526-012F-7147-F3B8-A41E2BC04D22}"/>
              </a:ext>
            </a:extLst>
          </p:cNvPr>
          <p:cNvSpPr/>
          <p:nvPr/>
        </p:nvSpPr>
        <p:spPr>
          <a:xfrm>
            <a:off x="1795347" y="-27878"/>
            <a:ext cx="5765180" cy="6858000"/>
          </a:xfrm>
          <a:prstGeom prst="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CF9A93A-FF10-23E0-794E-A806B70D4C2D}"/>
              </a:ext>
            </a:extLst>
          </p:cNvPr>
          <p:cNvSpPr txBox="1"/>
          <p:nvPr/>
        </p:nvSpPr>
        <p:spPr>
          <a:xfrm>
            <a:off x="1884557" y="953429"/>
            <a:ext cx="5464096" cy="3908762"/>
          </a:xfrm>
          <a:prstGeom prst="rect">
            <a:avLst/>
          </a:prstGeom>
          <a:noFill/>
        </p:spPr>
        <p:txBody>
          <a:bodyPr wrap="square" rtlCol="0">
            <a:spAutoFit/>
          </a:bodyPr>
          <a:lstStyle/>
          <a:p>
            <a:pPr algn="ctr"/>
            <a:r>
              <a:rPr lang="en-IN" sz="1800" b="1" dirty="0">
                <a:latin typeface="Aptos Narrow" panose="020B0004020202020204" pitchFamily="34" charset="0"/>
              </a:rPr>
              <a:t> </a:t>
            </a:r>
            <a:r>
              <a:rPr lang="en-IN" sz="3200" b="1" dirty="0">
                <a:latin typeface="Bell MT" panose="02020503060305020303" pitchFamily="18" charset="0"/>
              </a:rPr>
              <a:t>Conclusions</a:t>
            </a:r>
          </a:p>
          <a:p>
            <a:pPr algn="ctr"/>
            <a:endParaRPr lang="en-IN" b="1" dirty="0">
              <a:latin typeface="Aptos Narrow" panose="020B0004020202020204" pitchFamily="34" charset="0"/>
            </a:endParaRPr>
          </a:p>
          <a:p>
            <a:pPr algn="ctr"/>
            <a:r>
              <a:rPr lang="en-US" sz="1800" dirty="0"/>
              <a:t>This project successfully demonstrated the power of SQL in extracting and analyzing data from a library management system. By crafting various queries, we were able to gain insights into book availability, borrower activity, overdue materials, and author representation within the library's collection. These insights could be valuable for library staff in tasks such as collection management, identifying popular books, and understanding borrower behavior.</a:t>
            </a:r>
            <a:endParaRPr lang="en-IN" sz="1800" dirty="0"/>
          </a:p>
          <a:p>
            <a:endParaRPr lang="en-IN" sz="1800" b="1" dirty="0">
              <a:latin typeface="Aptos Narrow" panose="020B0004020202020204" pitchFamily="34" charset="0"/>
            </a:endParaRPr>
          </a:p>
          <a:p>
            <a:endParaRPr lang="en-IN" dirty="0"/>
          </a:p>
        </p:txBody>
      </p:sp>
    </p:spTree>
    <p:extLst>
      <p:ext uri="{BB962C8B-B14F-4D97-AF65-F5344CB8AC3E}">
        <p14:creationId xmlns:p14="http://schemas.microsoft.com/office/powerpoint/2010/main" val="108265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2FA5A-B42E-BA1D-45B6-151E0669E800}"/>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3C47D9B0-7CC6-0BAE-3E25-F688126ECE5E}"/>
              </a:ext>
            </a:extLst>
          </p:cNvPr>
          <p:cNvSpPr txBox="1"/>
          <p:nvPr/>
        </p:nvSpPr>
        <p:spPr>
          <a:xfrm rot="20188409">
            <a:off x="2939948" y="2170741"/>
            <a:ext cx="3219484" cy="2606023"/>
          </a:xfrm>
          <a:prstGeom prst="rect">
            <a:avLst/>
          </a:prstGeom>
          <a:noFill/>
        </p:spPr>
        <p:txBody>
          <a:bodyPr wrap="square" rtlCol="0">
            <a:spAutoFit/>
          </a:bodyPr>
          <a:lstStyle/>
          <a:p>
            <a:r>
              <a:rPr lang="en-IN" sz="8000" dirty="0">
                <a:solidFill>
                  <a:schemeClr val="bg1"/>
                </a:solidFill>
                <a:latin typeface="Vladimir Script" panose="03050402040407070305" pitchFamily="66" charset="0"/>
              </a:rPr>
              <a:t>Thank You!</a:t>
            </a:r>
          </a:p>
        </p:txBody>
      </p:sp>
    </p:spTree>
    <p:extLst>
      <p:ext uri="{BB962C8B-B14F-4D97-AF65-F5344CB8AC3E}">
        <p14:creationId xmlns:p14="http://schemas.microsoft.com/office/powerpoint/2010/main" val="3075178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6FB74B-FA52-056D-3CCA-8575222277C9}"/>
              </a:ext>
            </a:extLst>
          </p:cNvPr>
          <p:cNvPicPr>
            <a:picLocks noChangeAspect="1"/>
          </p:cNvPicPr>
          <p:nvPr/>
        </p:nvPicPr>
        <p:blipFill>
          <a:blip r:embed="rId2"/>
          <a:stretch>
            <a:fillRect/>
          </a:stretch>
        </p:blipFill>
        <p:spPr>
          <a:xfrm>
            <a:off x="0" y="0"/>
            <a:ext cx="9144000" cy="7002965"/>
          </a:xfrm>
          <a:prstGeom prst="rect">
            <a:avLst/>
          </a:prstGeom>
        </p:spPr>
      </p:pic>
      <p:pic>
        <p:nvPicPr>
          <p:cNvPr id="8" name="Picture 7">
            <a:extLst>
              <a:ext uri="{FF2B5EF4-FFF2-40B4-BE49-F238E27FC236}">
                <a16:creationId xmlns:a16="http://schemas.microsoft.com/office/drawing/2014/main" id="{D2F522E0-81BC-91E8-26C1-62C6DDEC15C1}"/>
              </a:ext>
            </a:extLst>
          </p:cNvPr>
          <p:cNvPicPr>
            <a:picLocks noChangeAspect="1"/>
          </p:cNvPicPr>
          <p:nvPr/>
        </p:nvPicPr>
        <p:blipFill>
          <a:blip r:embed="rId3"/>
          <a:stretch>
            <a:fillRect/>
          </a:stretch>
        </p:blipFill>
        <p:spPr>
          <a:xfrm>
            <a:off x="2397511" y="1387794"/>
            <a:ext cx="6278138" cy="4227375"/>
          </a:xfrm>
          <a:prstGeom prst="rect">
            <a:avLst/>
          </a:prstGeom>
        </p:spPr>
      </p:pic>
      <p:sp>
        <p:nvSpPr>
          <p:cNvPr id="10" name="TextBox 9">
            <a:extLst>
              <a:ext uri="{FF2B5EF4-FFF2-40B4-BE49-F238E27FC236}">
                <a16:creationId xmlns:a16="http://schemas.microsoft.com/office/drawing/2014/main" id="{E5042173-1F83-A89A-762B-D6FD58F7BA1E}"/>
              </a:ext>
            </a:extLst>
          </p:cNvPr>
          <p:cNvSpPr txBox="1"/>
          <p:nvPr/>
        </p:nvSpPr>
        <p:spPr>
          <a:xfrm>
            <a:off x="4315521" y="669073"/>
            <a:ext cx="2587083" cy="523220"/>
          </a:xfrm>
          <a:prstGeom prst="rect">
            <a:avLst/>
          </a:prstGeom>
          <a:noFill/>
        </p:spPr>
        <p:txBody>
          <a:bodyPr wrap="square">
            <a:spAutoFit/>
          </a:bodyPr>
          <a:lstStyle/>
          <a:p>
            <a:r>
              <a:rPr lang="en-IN" sz="2800" b="1" dirty="0">
                <a:solidFill>
                  <a:schemeClr val="bg1"/>
                </a:solidFill>
                <a:latin typeface="Arial" panose="020B0604020202020204" pitchFamily="34" charset="0"/>
                <a:cs typeface="Arial" panose="020B0604020202020204" pitchFamily="34" charset="0"/>
              </a:rPr>
              <a:t>     Data Model</a:t>
            </a:r>
          </a:p>
        </p:txBody>
      </p:sp>
    </p:spTree>
    <p:extLst>
      <p:ext uri="{BB962C8B-B14F-4D97-AF65-F5344CB8AC3E}">
        <p14:creationId xmlns:p14="http://schemas.microsoft.com/office/powerpoint/2010/main" val="3184164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C3025C-A32C-7C8E-84D6-F3EB721CC7AE}"/>
              </a:ext>
            </a:extLst>
          </p:cNvPr>
          <p:cNvSpPr/>
          <p:nvPr/>
        </p:nvSpPr>
        <p:spPr>
          <a:xfrm>
            <a:off x="0" y="0"/>
            <a:ext cx="9144000" cy="6858000"/>
          </a:xfrm>
          <a:prstGeom prst="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 name="Content Placeholder 2">
            <a:extLst>
              <a:ext uri="{FF2B5EF4-FFF2-40B4-BE49-F238E27FC236}">
                <a16:creationId xmlns:a16="http://schemas.microsoft.com/office/drawing/2014/main" id="{BE0A6460-D884-164D-DA0D-B2AF641D8500}"/>
              </a:ext>
            </a:extLst>
          </p:cNvPr>
          <p:cNvSpPr>
            <a:spLocks noGrp="1"/>
          </p:cNvSpPr>
          <p:nvPr>
            <p:ph idx="1"/>
          </p:nvPr>
        </p:nvSpPr>
        <p:spPr>
          <a:xfrm>
            <a:off x="769434" y="691377"/>
            <a:ext cx="7515922" cy="5397189"/>
          </a:xfrm>
          <a:solidFill>
            <a:schemeClr val="tx2">
              <a:lumMod val="20000"/>
              <a:lumOff val="80000"/>
            </a:schemeClr>
          </a:solidFill>
          <a:ln>
            <a:solidFill>
              <a:srgbClr val="FFC000"/>
            </a:solidFill>
          </a:ln>
        </p:spPr>
        <p:txBody>
          <a:bodyPr>
            <a:normAutofit fontScale="25000" lnSpcReduction="20000"/>
          </a:bodyPr>
          <a:lstStyle/>
          <a:p>
            <a:pPr marL="0" indent="0">
              <a:buNone/>
            </a:pPr>
            <a:endParaRPr lang="en-US" sz="9600" dirty="0"/>
          </a:p>
          <a:p>
            <a:pPr>
              <a:buFont typeface="Arial" panose="020B0604020202020204" pitchFamily="34" charset="0"/>
              <a:buChar char="•"/>
            </a:pPr>
            <a:r>
              <a:rPr lang="en-US" sz="9600" b="1" dirty="0">
                <a:solidFill>
                  <a:srgbClr val="002060"/>
                </a:solidFill>
              </a:rPr>
              <a:t>The data model consists of several entities:</a:t>
            </a:r>
          </a:p>
          <a:p>
            <a:pPr marL="0" indent="0">
              <a:buNone/>
            </a:pPr>
            <a:endParaRPr lang="en-US" sz="9600" dirty="0">
              <a:solidFill>
                <a:srgbClr val="002060"/>
              </a:solidFill>
            </a:endParaRPr>
          </a:p>
          <a:p>
            <a:pPr>
              <a:buClr>
                <a:schemeClr val="tx1"/>
              </a:buClr>
            </a:pPr>
            <a:r>
              <a:rPr lang="en-US" sz="9600" b="1" dirty="0">
                <a:solidFill>
                  <a:srgbClr val="FF0000"/>
                </a:solidFill>
              </a:rPr>
              <a:t>Borrower: </a:t>
            </a:r>
            <a:r>
              <a:rPr lang="en-US" sz="9600" dirty="0">
                <a:solidFill>
                  <a:schemeClr val="accent5">
                    <a:lumMod val="75000"/>
                  </a:schemeClr>
                </a:solidFill>
              </a:rPr>
              <a:t>Represents a person registered with the library who can borrow books.</a:t>
            </a:r>
          </a:p>
          <a:p>
            <a:pPr>
              <a:buClr>
                <a:schemeClr val="tx1"/>
              </a:buClr>
            </a:pPr>
            <a:r>
              <a:rPr lang="en-US" sz="9600" b="1" dirty="0">
                <a:solidFill>
                  <a:srgbClr val="FF0000"/>
                </a:solidFill>
              </a:rPr>
              <a:t>Book:</a:t>
            </a:r>
            <a:r>
              <a:rPr lang="en-US" sz="9600" dirty="0">
                <a:solidFill>
                  <a:srgbClr val="FF0000"/>
                </a:solidFill>
              </a:rPr>
              <a:t> </a:t>
            </a:r>
            <a:r>
              <a:rPr lang="en-US" sz="9600" dirty="0">
                <a:solidFill>
                  <a:schemeClr val="accent5">
                    <a:lumMod val="75000"/>
                  </a:schemeClr>
                </a:solidFill>
              </a:rPr>
              <a:t>Represents a written work in the library's collection.</a:t>
            </a:r>
          </a:p>
          <a:p>
            <a:pPr>
              <a:buClr>
                <a:schemeClr val="tx1"/>
              </a:buClr>
            </a:pPr>
            <a:r>
              <a:rPr lang="en-US" sz="9600" b="1" dirty="0">
                <a:solidFill>
                  <a:srgbClr val="FF0000"/>
                </a:solidFill>
              </a:rPr>
              <a:t>Library Branch: </a:t>
            </a:r>
            <a:r>
              <a:rPr lang="en-US" sz="9600" dirty="0">
                <a:solidFill>
                  <a:schemeClr val="accent5">
                    <a:lumMod val="75000"/>
                  </a:schemeClr>
                </a:solidFill>
              </a:rPr>
              <a:t>Represents a physical location where books are stored and loaned to borrowers</a:t>
            </a:r>
            <a:r>
              <a:rPr lang="en-US" sz="9600" dirty="0"/>
              <a:t>.</a:t>
            </a:r>
          </a:p>
          <a:p>
            <a:pPr>
              <a:buClr>
                <a:schemeClr val="tx1"/>
              </a:buClr>
            </a:pPr>
            <a:r>
              <a:rPr lang="en-US" sz="9600" b="1" dirty="0">
                <a:solidFill>
                  <a:srgbClr val="FF0000"/>
                </a:solidFill>
              </a:rPr>
              <a:t>Book Copy: </a:t>
            </a:r>
            <a:r>
              <a:rPr lang="en-US" sz="9600" dirty="0">
                <a:solidFill>
                  <a:schemeClr val="accent5">
                    <a:lumMod val="75000"/>
                  </a:schemeClr>
                </a:solidFill>
              </a:rPr>
              <a:t>Represents a physical copy of a book owned by a specific library branch.</a:t>
            </a:r>
          </a:p>
          <a:p>
            <a:pPr>
              <a:buClr>
                <a:schemeClr val="tx1"/>
              </a:buClr>
            </a:pPr>
            <a:r>
              <a:rPr lang="en-US" sz="9600" b="1" dirty="0">
                <a:solidFill>
                  <a:srgbClr val="FF0000"/>
                </a:solidFill>
              </a:rPr>
              <a:t>Book Loan: </a:t>
            </a:r>
            <a:r>
              <a:rPr lang="en-US" sz="9600" dirty="0">
                <a:solidFill>
                  <a:schemeClr val="accent5">
                    <a:lumMod val="75000"/>
                  </a:schemeClr>
                </a:solidFill>
              </a:rPr>
              <a:t>Represents the borrowing of a book by a borrower from a specific library branch.</a:t>
            </a:r>
          </a:p>
          <a:p>
            <a:pPr>
              <a:buClr>
                <a:schemeClr val="tx1"/>
              </a:buClr>
            </a:pPr>
            <a:r>
              <a:rPr lang="en-US" sz="9600" b="1" dirty="0">
                <a:solidFill>
                  <a:srgbClr val="FF0000"/>
                </a:solidFill>
              </a:rPr>
              <a:t>Author:</a:t>
            </a:r>
            <a:r>
              <a:rPr lang="en-US" sz="9600" dirty="0">
                <a:solidFill>
                  <a:srgbClr val="FF0000"/>
                </a:solidFill>
              </a:rPr>
              <a:t> </a:t>
            </a:r>
            <a:r>
              <a:rPr lang="en-US" sz="9600" dirty="0">
                <a:solidFill>
                  <a:schemeClr val="accent5">
                    <a:lumMod val="75000"/>
                  </a:schemeClr>
                </a:solidFill>
              </a:rPr>
              <a:t>Represents the person who wrote a book.</a:t>
            </a:r>
          </a:p>
          <a:p>
            <a:pPr marL="0" indent="0">
              <a:buNone/>
            </a:pPr>
            <a:endParaRPr lang="en-IN" dirty="0"/>
          </a:p>
        </p:txBody>
      </p:sp>
    </p:spTree>
    <p:extLst>
      <p:ext uri="{BB962C8B-B14F-4D97-AF65-F5344CB8AC3E}">
        <p14:creationId xmlns:p14="http://schemas.microsoft.com/office/powerpoint/2010/main" val="85987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2BC1D1-E0DB-822F-245C-72D5E3243AB1}"/>
              </a:ext>
            </a:extLst>
          </p:cNvPr>
          <p:cNvSpPr/>
          <p:nvPr/>
        </p:nvSpPr>
        <p:spPr>
          <a:xfrm>
            <a:off x="814039" y="847493"/>
            <a:ext cx="7593981" cy="51407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b="1" dirty="0">
                <a:solidFill>
                  <a:srgbClr val="0070C0"/>
                </a:solidFill>
              </a:rPr>
              <a:t>Relationships between entities: </a:t>
            </a:r>
          </a:p>
          <a:p>
            <a:endParaRPr lang="en-US" sz="2400" dirty="0"/>
          </a:p>
          <a:p>
            <a:pPr>
              <a:buClr>
                <a:schemeClr val="bg1"/>
              </a:buClr>
              <a:buFont typeface="Arial" panose="020B0604020202020204" pitchFamily="34" charset="0"/>
              <a:buChar char="•"/>
            </a:pPr>
            <a:r>
              <a:rPr lang="en-US" sz="2400" dirty="0">
                <a:solidFill>
                  <a:srgbClr val="9900CC"/>
                </a:solidFill>
                <a:latin typeface="Cambria" panose="02040503050406030204" pitchFamily="18" charset="0"/>
                <a:ea typeface="Cambria" panose="02040503050406030204" pitchFamily="18" charset="0"/>
              </a:rPr>
              <a:t>A Borrower can borrow many Book Copies </a:t>
            </a:r>
            <a:r>
              <a:rPr lang="en-US" sz="2400" dirty="0">
                <a:solidFill>
                  <a:schemeClr val="accent1">
                    <a:lumMod val="75000"/>
                  </a:schemeClr>
                </a:solidFill>
                <a:latin typeface="Cambria" panose="02040503050406030204" pitchFamily="18" charset="0"/>
                <a:ea typeface="Cambria" panose="02040503050406030204" pitchFamily="18" charset="0"/>
              </a:rPr>
              <a:t>(one-to-many)</a:t>
            </a:r>
            <a:r>
              <a:rPr lang="en-US" sz="2400" dirty="0">
                <a:solidFill>
                  <a:srgbClr val="9900CC"/>
                </a:solidFill>
                <a:latin typeface="Cambria" panose="02040503050406030204" pitchFamily="18" charset="0"/>
                <a:ea typeface="Cambria" panose="02040503050406030204" pitchFamily="18" charset="0"/>
              </a:rPr>
              <a:t>.</a:t>
            </a:r>
          </a:p>
          <a:p>
            <a:pPr>
              <a:buClr>
                <a:schemeClr val="bg1"/>
              </a:buClr>
              <a:buFont typeface="Arial" panose="020B0604020202020204" pitchFamily="34" charset="0"/>
              <a:buChar char="•"/>
            </a:pPr>
            <a:r>
              <a:rPr lang="en-US" sz="2400" dirty="0">
                <a:solidFill>
                  <a:srgbClr val="9900CC"/>
                </a:solidFill>
                <a:latin typeface="Cambria" panose="02040503050406030204" pitchFamily="18" charset="0"/>
                <a:ea typeface="Cambria" panose="02040503050406030204" pitchFamily="18" charset="0"/>
              </a:rPr>
              <a:t>A Book Copy belongs to one Library Branch </a:t>
            </a:r>
            <a:r>
              <a:rPr lang="en-US" sz="2400" dirty="0">
                <a:solidFill>
                  <a:schemeClr val="accent1">
                    <a:lumMod val="75000"/>
                  </a:schemeClr>
                </a:solidFill>
                <a:latin typeface="Cambria" panose="02040503050406030204" pitchFamily="18" charset="0"/>
                <a:ea typeface="Cambria" panose="02040503050406030204" pitchFamily="18" charset="0"/>
              </a:rPr>
              <a:t>(one-to-many)</a:t>
            </a:r>
            <a:r>
              <a:rPr lang="en-US" sz="2400" dirty="0">
                <a:solidFill>
                  <a:srgbClr val="9900CC"/>
                </a:solidFill>
                <a:latin typeface="Cambria" panose="02040503050406030204" pitchFamily="18" charset="0"/>
                <a:ea typeface="Cambria" panose="02040503050406030204" pitchFamily="18" charset="0"/>
              </a:rPr>
              <a:t>.</a:t>
            </a:r>
          </a:p>
          <a:p>
            <a:pPr>
              <a:buClr>
                <a:schemeClr val="bg1"/>
              </a:buClr>
              <a:buFont typeface="Arial" panose="020B0604020202020204" pitchFamily="34" charset="0"/>
              <a:buChar char="•"/>
            </a:pPr>
            <a:r>
              <a:rPr lang="en-US" sz="2400" dirty="0">
                <a:solidFill>
                  <a:srgbClr val="9900CC"/>
                </a:solidFill>
                <a:latin typeface="Cambria" panose="02040503050406030204" pitchFamily="18" charset="0"/>
                <a:ea typeface="Cambria" panose="02040503050406030204" pitchFamily="18" charset="0"/>
              </a:rPr>
              <a:t>A Book Copy is a copy of one Book </a:t>
            </a:r>
            <a:r>
              <a:rPr lang="en-US" sz="2400" dirty="0">
                <a:solidFill>
                  <a:schemeClr val="accent1">
                    <a:lumMod val="75000"/>
                  </a:schemeClr>
                </a:solidFill>
                <a:latin typeface="Cambria" panose="02040503050406030204" pitchFamily="18" charset="0"/>
                <a:ea typeface="Cambria" panose="02040503050406030204" pitchFamily="18" charset="0"/>
              </a:rPr>
              <a:t>(one-to-many)</a:t>
            </a:r>
            <a:r>
              <a:rPr lang="en-US" sz="2400" dirty="0">
                <a:solidFill>
                  <a:srgbClr val="9900CC"/>
                </a:solidFill>
                <a:latin typeface="Cambria" panose="02040503050406030204" pitchFamily="18" charset="0"/>
                <a:ea typeface="Cambria" panose="02040503050406030204" pitchFamily="18" charset="0"/>
              </a:rPr>
              <a:t>.</a:t>
            </a:r>
          </a:p>
          <a:p>
            <a:pPr>
              <a:buClr>
                <a:schemeClr val="bg1"/>
              </a:buClr>
              <a:buFont typeface="Arial" panose="020B0604020202020204" pitchFamily="34" charset="0"/>
              <a:buChar char="•"/>
            </a:pPr>
            <a:r>
              <a:rPr lang="en-US" sz="2400" dirty="0">
                <a:solidFill>
                  <a:srgbClr val="9900CC"/>
                </a:solidFill>
                <a:latin typeface="Cambria" panose="02040503050406030204" pitchFamily="18" charset="0"/>
                <a:ea typeface="Cambria" panose="02040503050406030204" pitchFamily="18" charset="0"/>
              </a:rPr>
              <a:t>A Book can be written by one or many Authors </a:t>
            </a:r>
            <a:r>
              <a:rPr lang="en-US" sz="2400" dirty="0">
                <a:solidFill>
                  <a:schemeClr val="accent1">
                    <a:lumMod val="75000"/>
                  </a:schemeClr>
                </a:solidFill>
                <a:latin typeface="Cambria" panose="02040503050406030204" pitchFamily="18" charset="0"/>
                <a:ea typeface="Cambria" panose="02040503050406030204" pitchFamily="18" charset="0"/>
              </a:rPr>
              <a:t>(many-to-many)</a:t>
            </a:r>
            <a:r>
              <a:rPr lang="en-US" sz="2400" dirty="0">
                <a:solidFill>
                  <a:srgbClr val="9900CC"/>
                </a:solidFill>
                <a:latin typeface="Cambria" panose="02040503050406030204" pitchFamily="18" charset="0"/>
                <a:ea typeface="Cambria" panose="02040503050406030204" pitchFamily="18" charset="0"/>
              </a:rPr>
              <a:t>.</a:t>
            </a:r>
          </a:p>
          <a:p>
            <a:pPr>
              <a:buClr>
                <a:schemeClr val="bg1"/>
              </a:buClr>
              <a:buFont typeface="Arial" panose="020B0604020202020204" pitchFamily="34" charset="0"/>
              <a:buChar char="•"/>
            </a:pPr>
            <a:r>
              <a:rPr lang="en-US" sz="2400" dirty="0">
                <a:solidFill>
                  <a:srgbClr val="9900CC"/>
                </a:solidFill>
                <a:latin typeface="Cambria" panose="02040503050406030204" pitchFamily="18" charset="0"/>
                <a:ea typeface="Cambria" panose="02040503050406030204" pitchFamily="18" charset="0"/>
              </a:rPr>
              <a:t>A Book Loan involves one Borrower and one Book Copy </a:t>
            </a:r>
            <a:r>
              <a:rPr lang="en-US" sz="2400" dirty="0">
                <a:solidFill>
                  <a:schemeClr val="accent1">
                    <a:lumMod val="75000"/>
                  </a:schemeClr>
                </a:solidFill>
                <a:latin typeface="Cambria" panose="02040503050406030204" pitchFamily="18" charset="0"/>
                <a:ea typeface="Cambria" panose="02040503050406030204" pitchFamily="18" charset="0"/>
              </a:rPr>
              <a:t>(many-to-many).</a:t>
            </a:r>
          </a:p>
          <a:p>
            <a:pPr>
              <a:buClr>
                <a:schemeClr val="bg1"/>
              </a:buClr>
              <a:buFont typeface="Arial" panose="020B0604020202020204" pitchFamily="34" charset="0"/>
              <a:buChar char="•"/>
            </a:pPr>
            <a:r>
              <a:rPr lang="en-US" sz="2400" dirty="0">
                <a:solidFill>
                  <a:srgbClr val="9900CC"/>
                </a:solidFill>
                <a:latin typeface="Cambria" panose="02040503050406030204" pitchFamily="18" charset="0"/>
                <a:ea typeface="Cambria" panose="02040503050406030204" pitchFamily="18" charset="0"/>
              </a:rPr>
              <a:t>A Book Loan is associated with one Library Branch </a:t>
            </a:r>
            <a:r>
              <a:rPr lang="en-US" sz="2400" dirty="0">
                <a:solidFill>
                  <a:schemeClr val="accent1">
                    <a:lumMod val="75000"/>
                  </a:schemeClr>
                </a:solidFill>
                <a:latin typeface="Cambria" panose="02040503050406030204" pitchFamily="18" charset="0"/>
                <a:ea typeface="Cambria" panose="02040503050406030204" pitchFamily="18" charset="0"/>
              </a:rPr>
              <a:t>(one-to-many).</a:t>
            </a:r>
          </a:p>
        </p:txBody>
      </p:sp>
    </p:spTree>
    <p:extLst>
      <p:ext uri="{BB962C8B-B14F-4D97-AF65-F5344CB8AC3E}">
        <p14:creationId xmlns:p14="http://schemas.microsoft.com/office/powerpoint/2010/main" val="3774630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alpha val="28000"/>
          </a:srgbClr>
        </a:solidFill>
        <a:effectLst/>
      </p:bgPr>
    </p:bg>
    <p:spTree>
      <p:nvGrpSpPr>
        <p:cNvPr id="1" name=""/>
        <p:cNvGrpSpPr/>
        <p:nvPr/>
      </p:nvGrpSpPr>
      <p:grpSpPr>
        <a:xfrm>
          <a:off x="0" y="0"/>
          <a:ext cx="0" cy="0"/>
          <a:chOff x="0" y="0"/>
          <a:chExt cx="0" cy="0"/>
        </a:xfrm>
      </p:grpSpPr>
      <p:sp>
        <p:nvSpPr>
          <p:cNvPr id="3" name="Thought Bubble: Cloud 2">
            <a:extLst>
              <a:ext uri="{FF2B5EF4-FFF2-40B4-BE49-F238E27FC236}">
                <a16:creationId xmlns:a16="http://schemas.microsoft.com/office/drawing/2014/main" id="{709802FF-99DB-AC78-3487-16A6D1384C14}"/>
              </a:ext>
            </a:extLst>
          </p:cNvPr>
          <p:cNvSpPr/>
          <p:nvPr/>
        </p:nvSpPr>
        <p:spPr>
          <a:xfrm>
            <a:off x="312234" y="858644"/>
            <a:ext cx="5274528" cy="2453339"/>
          </a:xfrm>
          <a:prstGeom prst="cloudCallout">
            <a:avLst/>
          </a:prstGeom>
          <a:solidFill>
            <a:srgbClr val="7030A0">
              <a:alpha val="1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1000"/>
              </a:spcBef>
              <a:spcAft>
                <a:spcPts val="0"/>
              </a:spcAft>
            </a:pPr>
            <a:r>
              <a:rPr lang="en-US" sz="2000" dirty="0">
                <a:solidFill>
                  <a:schemeClr val="bg1"/>
                </a:solidFill>
              </a:rPr>
              <a:t>How many copies of the book titled "The Lost Tribe" are owned by the library branch whose name is "Sharpstown"?</a:t>
            </a:r>
          </a:p>
          <a:p>
            <a:pPr rtl="0" fontAlgn="base">
              <a:spcBef>
                <a:spcPts val="1000"/>
              </a:spcBef>
              <a:spcAft>
                <a:spcPts val="0"/>
              </a:spcAft>
            </a:pPr>
            <a:r>
              <a:rPr lang="en-US" sz="2000" dirty="0">
                <a:solidFill>
                  <a:schemeClr val="bg1"/>
                </a:solidFill>
              </a:rPr>
              <a:t>Let us see </a:t>
            </a:r>
          </a:p>
        </p:txBody>
      </p:sp>
      <p:sp>
        <p:nvSpPr>
          <p:cNvPr id="6" name="TextBox 5">
            <a:extLst>
              <a:ext uri="{FF2B5EF4-FFF2-40B4-BE49-F238E27FC236}">
                <a16:creationId xmlns:a16="http://schemas.microsoft.com/office/drawing/2014/main" id="{CB67A0E8-31C8-56D4-7B50-5827990555C5}"/>
              </a:ext>
            </a:extLst>
          </p:cNvPr>
          <p:cNvSpPr txBox="1"/>
          <p:nvPr/>
        </p:nvSpPr>
        <p:spPr>
          <a:xfrm>
            <a:off x="535257" y="278780"/>
            <a:ext cx="5274528" cy="707886"/>
          </a:xfrm>
          <a:prstGeom prst="rect">
            <a:avLst/>
          </a:prstGeom>
          <a:noFill/>
        </p:spPr>
        <p:txBody>
          <a:bodyPr wrap="square" rtlCol="0">
            <a:spAutoFit/>
          </a:bodyPr>
          <a:lstStyle/>
          <a:p>
            <a:r>
              <a:rPr lang="en-IN" sz="4000" b="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QUERY:</a:t>
            </a:r>
          </a:p>
        </p:txBody>
      </p:sp>
      <p:sp>
        <p:nvSpPr>
          <p:cNvPr id="7" name="Smiley Face 6">
            <a:extLst>
              <a:ext uri="{FF2B5EF4-FFF2-40B4-BE49-F238E27FC236}">
                <a16:creationId xmlns:a16="http://schemas.microsoft.com/office/drawing/2014/main" id="{4AE39788-2562-DAA5-741A-E7436957EF46}"/>
              </a:ext>
            </a:extLst>
          </p:cNvPr>
          <p:cNvSpPr/>
          <p:nvPr/>
        </p:nvSpPr>
        <p:spPr>
          <a:xfrm flipH="1">
            <a:off x="1946445" y="2575931"/>
            <a:ext cx="279894" cy="267629"/>
          </a:xfrm>
          <a:prstGeom prst="smileyFace">
            <a:avLst/>
          </a:prstGeom>
          <a:solidFill>
            <a:schemeClr val="bg2">
              <a:lumMod val="20000"/>
              <a:lumOff val="8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99C02796-9994-86EF-3983-3D19AAE4BD5E}"/>
              </a:ext>
            </a:extLst>
          </p:cNvPr>
          <p:cNvPicPr>
            <a:picLocks noChangeAspect="1"/>
          </p:cNvPicPr>
          <p:nvPr/>
        </p:nvPicPr>
        <p:blipFill rotWithShape="1">
          <a:blip r:embed="rId2"/>
          <a:srcRect l="18049" t="30008" r="41934" b="55745"/>
          <a:stretch/>
        </p:blipFill>
        <p:spPr>
          <a:xfrm>
            <a:off x="3771461" y="2679426"/>
            <a:ext cx="4703468" cy="2140253"/>
          </a:xfrm>
          <a:prstGeom prst="rect">
            <a:avLst/>
          </a:prstGeom>
        </p:spPr>
      </p:pic>
      <p:sp>
        <p:nvSpPr>
          <p:cNvPr id="12" name="TextBox 11">
            <a:extLst>
              <a:ext uri="{FF2B5EF4-FFF2-40B4-BE49-F238E27FC236}">
                <a16:creationId xmlns:a16="http://schemas.microsoft.com/office/drawing/2014/main" id="{2440AE1D-0CA8-3D0B-7852-0748C6637B4C}"/>
              </a:ext>
            </a:extLst>
          </p:cNvPr>
          <p:cNvSpPr txBox="1"/>
          <p:nvPr/>
        </p:nvSpPr>
        <p:spPr>
          <a:xfrm rot="10800000" flipV="1">
            <a:off x="1037062" y="5049520"/>
            <a:ext cx="6724187" cy="1200329"/>
          </a:xfrm>
          <a:prstGeom prst="rect">
            <a:avLst/>
          </a:prstGeom>
          <a:noFill/>
        </p:spPr>
        <p:txBody>
          <a:bodyPr wrap="square" rtlCol="0">
            <a:spAutoFit/>
          </a:bodyPr>
          <a:lstStyle/>
          <a:p>
            <a:r>
              <a:rPr lang="en-US" sz="2400" dirty="0">
                <a:solidFill>
                  <a:srgbClr val="FF0000"/>
                </a:solidFill>
              </a:rPr>
              <a:t>This query retrieves the number of copies of the book </a:t>
            </a:r>
            <a:r>
              <a:rPr lang="en-US" sz="2400" dirty="0">
                <a:solidFill>
                  <a:schemeClr val="bg2">
                    <a:lumMod val="50000"/>
                  </a:schemeClr>
                </a:solidFill>
              </a:rPr>
              <a:t>"The Lost Tribe" </a:t>
            </a:r>
            <a:r>
              <a:rPr lang="en-US" sz="2400" dirty="0">
                <a:solidFill>
                  <a:srgbClr val="FF0000"/>
                </a:solidFill>
              </a:rPr>
              <a:t>owned by the </a:t>
            </a:r>
            <a:r>
              <a:rPr lang="en-US" sz="2400" dirty="0">
                <a:solidFill>
                  <a:schemeClr val="bg2">
                    <a:lumMod val="50000"/>
                  </a:schemeClr>
                </a:solidFill>
              </a:rPr>
              <a:t>"Sharpstown" </a:t>
            </a:r>
            <a:r>
              <a:rPr lang="en-US" sz="2400" dirty="0">
                <a:solidFill>
                  <a:srgbClr val="FF0000"/>
                </a:solidFill>
              </a:rPr>
              <a:t>library branch.</a:t>
            </a:r>
            <a:endParaRPr lang="en-IN" sz="2400" dirty="0">
              <a:solidFill>
                <a:srgbClr val="FF0000"/>
              </a:solidFill>
            </a:endParaRPr>
          </a:p>
        </p:txBody>
      </p:sp>
    </p:spTree>
    <p:extLst>
      <p:ext uri="{BB962C8B-B14F-4D97-AF65-F5344CB8AC3E}">
        <p14:creationId xmlns:p14="http://schemas.microsoft.com/office/powerpoint/2010/main" val="304442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47264A-3A48-F34A-A13C-2227432EE9AA}"/>
              </a:ext>
            </a:extLst>
          </p:cNvPr>
          <p:cNvPicPr>
            <a:picLocks noChangeAspect="1"/>
          </p:cNvPicPr>
          <p:nvPr/>
        </p:nvPicPr>
        <p:blipFill rotWithShape="1">
          <a:blip r:embed="rId2"/>
          <a:srcRect l="13414" t="57609" r="58659" b="36859"/>
          <a:stretch/>
        </p:blipFill>
        <p:spPr>
          <a:xfrm>
            <a:off x="405261" y="1622641"/>
            <a:ext cx="5493735" cy="1233604"/>
          </a:xfrm>
          <a:prstGeom prst="rect">
            <a:avLst/>
          </a:prstGeom>
        </p:spPr>
      </p:pic>
      <p:sp>
        <p:nvSpPr>
          <p:cNvPr id="12" name="Cloud 11">
            <a:extLst>
              <a:ext uri="{FF2B5EF4-FFF2-40B4-BE49-F238E27FC236}">
                <a16:creationId xmlns:a16="http://schemas.microsoft.com/office/drawing/2014/main" id="{6212A66A-46C2-9548-574F-8A473F083C81}"/>
              </a:ext>
            </a:extLst>
          </p:cNvPr>
          <p:cNvSpPr/>
          <p:nvPr/>
        </p:nvSpPr>
        <p:spPr>
          <a:xfrm>
            <a:off x="3889062" y="2062559"/>
            <a:ext cx="5090383" cy="3172800"/>
          </a:xfrm>
          <a:prstGeom prst="cloud">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"Sharpstown" </a:t>
            </a:r>
            <a:r>
              <a:rPr lang="en-US" sz="2400" dirty="0">
                <a:solidFill>
                  <a:srgbClr val="FEFECE"/>
                </a:solidFill>
              </a:rPr>
              <a:t>library branch has five copies of the book </a:t>
            </a:r>
            <a:r>
              <a:rPr lang="en-US" sz="2400" dirty="0">
                <a:solidFill>
                  <a:srgbClr val="FF0000"/>
                </a:solidFill>
              </a:rPr>
              <a:t>"The Lost Tribe" </a:t>
            </a:r>
            <a:r>
              <a:rPr lang="en-US" sz="2400" dirty="0">
                <a:solidFill>
                  <a:srgbClr val="FEFECE"/>
                </a:solidFill>
              </a:rPr>
              <a:t>in its collection</a:t>
            </a:r>
            <a:r>
              <a:rPr lang="en-US" dirty="0">
                <a:solidFill>
                  <a:srgbClr val="FEFECE"/>
                </a:solidFill>
              </a:rPr>
              <a:t>.</a:t>
            </a:r>
            <a:endParaRPr lang="en-IN" dirty="0">
              <a:solidFill>
                <a:srgbClr val="FEFECE"/>
              </a:solidFill>
            </a:endParaRPr>
          </a:p>
        </p:txBody>
      </p:sp>
      <p:sp>
        <p:nvSpPr>
          <p:cNvPr id="3" name="TextBox 2">
            <a:extLst>
              <a:ext uri="{FF2B5EF4-FFF2-40B4-BE49-F238E27FC236}">
                <a16:creationId xmlns:a16="http://schemas.microsoft.com/office/drawing/2014/main" id="{05E10316-FCD2-4ED6-A5A9-B07CADDBABF5}"/>
              </a:ext>
            </a:extLst>
          </p:cNvPr>
          <p:cNvSpPr txBox="1"/>
          <p:nvPr/>
        </p:nvSpPr>
        <p:spPr>
          <a:xfrm>
            <a:off x="405261" y="810198"/>
            <a:ext cx="6411950" cy="646331"/>
          </a:xfrm>
          <a:prstGeom prst="rect">
            <a:avLst/>
          </a:prstGeom>
          <a:noFill/>
        </p:spPr>
        <p:txBody>
          <a:bodyPr wrap="square">
            <a:spAutoFit/>
          </a:bodyPr>
          <a:lstStyle/>
          <a:p>
            <a:r>
              <a:rPr lang="en-IN" sz="3600" dirty="0">
                <a:solidFill>
                  <a:schemeClr val="bg1"/>
                </a:solidFill>
                <a:latin typeface="Britannic Bold" panose="020B0903060703020204" pitchFamily="34" charset="0"/>
              </a:rPr>
              <a:t>Result:</a:t>
            </a:r>
          </a:p>
        </p:txBody>
      </p:sp>
    </p:spTree>
    <p:extLst>
      <p:ext uri="{BB962C8B-B14F-4D97-AF65-F5344CB8AC3E}">
        <p14:creationId xmlns:p14="http://schemas.microsoft.com/office/powerpoint/2010/main" val="3931680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21F1DA6-2560-3FB8-9709-18F9DF8BE28B}"/>
              </a:ext>
            </a:extLst>
          </p:cNvPr>
          <p:cNvSpPr txBox="1"/>
          <p:nvPr/>
        </p:nvSpPr>
        <p:spPr>
          <a:xfrm>
            <a:off x="613317" y="4404735"/>
            <a:ext cx="7504771" cy="830997"/>
          </a:xfrm>
          <a:prstGeom prst="rect">
            <a:avLst/>
          </a:prstGeom>
          <a:noFill/>
        </p:spPr>
        <p:txBody>
          <a:bodyPr wrap="square" rtlCol="0">
            <a:spAutoFit/>
          </a:bodyPr>
          <a:lstStyle/>
          <a:p>
            <a:r>
              <a:rPr lang="en-US" sz="2400" dirty="0">
                <a:solidFill>
                  <a:srgbClr val="FEFECE"/>
                </a:solidFill>
              </a:rPr>
              <a:t>This query retrieves information about all copies of the book </a:t>
            </a:r>
            <a:r>
              <a:rPr lang="en-US" sz="2400" dirty="0">
                <a:solidFill>
                  <a:srgbClr val="FF0000"/>
                </a:solidFill>
              </a:rPr>
              <a:t>"The Lost Tribe" </a:t>
            </a:r>
            <a:r>
              <a:rPr lang="en-US" sz="2400" dirty="0">
                <a:solidFill>
                  <a:srgbClr val="FEFECE"/>
                </a:solidFill>
              </a:rPr>
              <a:t>across all library branches. </a:t>
            </a:r>
            <a:endParaRPr lang="en-IN" sz="2400" dirty="0">
              <a:solidFill>
                <a:srgbClr val="FEFECE"/>
              </a:solidFill>
            </a:endParaRPr>
          </a:p>
        </p:txBody>
      </p:sp>
      <p:sp>
        <p:nvSpPr>
          <p:cNvPr id="10" name="Speech Bubble: Oval 9">
            <a:extLst>
              <a:ext uri="{FF2B5EF4-FFF2-40B4-BE49-F238E27FC236}">
                <a16:creationId xmlns:a16="http://schemas.microsoft.com/office/drawing/2014/main" id="{87502084-FE51-0B64-8AF4-D0B9522C4E09}"/>
              </a:ext>
            </a:extLst>
          </p:cNvPr>
          <p:cNvSpPr/>
          <p:nvPr/>
        </p:nvSpPr>
        <p:spPr>
          <a:xfrm>
            <a:off x="100361" y="999425"/>
            <a:ext cx="4594304" cy="1810681"/>
          </a:xfrm>
          <a:prstGeom prst="wedgeEllipseCallou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fontAlgn="base">
              <a:spcBef>
                <a:spcPts val="1000"/>
              </a:spcBef>
            </a:pPr>
            <a:r>
              <a:rPr lang="en-US" sz="2000" b="0" i="0" u="none" strike="noStrike" dirty="0">
                <a:solidFill>
                  <a:srgbClr val="7030A0"/>
                </a:solidFill>
                <a:effectLst/>
                <a:latin typeface="Roboto" panose="02000000000000000000" pitchFamily="2" charset="0"/>
              </a:rPr>
              <a:t>How many copies of the book titled </a:t>
            </a:r>
            <a:r>
              <a:rPr lang="en-US" sz="2000" b="0" i="0" u="none" strike="noStrike" dirty="0">
                <a:solidFill>
                  <a:srgbClr val="FF0000"/>
                </a:solidFill>
                <a:effectLst/>
                <a:latin typeface="Roboto" panose="02000000000000000000" pitchFamily="2" charset="0"/>
              </a:rPr>
              <a:t>"The Lost Tribe" </a:t>
            </a:r>
            <a:r>
              <a:rPr lang="en-US" sz="2000" b="0" i="0" u="none" strike="noStrike" dirty="0">
                <a:solidFill>
                  <a:srgbClr val="7030A0"/>
                </a:solidFill>
                <a:effectLst/>
                <a:latin typeface="Roboto" panose="02000000000000000000" pitchFamily="2" charset="0"/>
              </a:rPr>
              <a:t>are owned by each library branch?</a:t>
            </a:r>
          </a:p>
        </p:txBody>
      </p:sp>
      <p:pic>
        <p:nvPicPr>
          <p:cNvPr id="15" name="Picture 14">
            <a:extLst>
              <a:ext uri="{FF2B5EF4-FFF2-40B4-BE49-F238E27FC236}">
                <a16:creationId xmlns:a16="http://schemas.microsoft.com/office/drawing/2014/main" id="{B4DFDA15-97A9-E078-B6A0-CB4A3F5D8AF3}"/>
              </a:ext>
            </a:extLst>
          </p:cNvPr>
          <p:cNvPicPr>
            <a:picLocks noChangeAspect="1"/>
          </p:cNvPicPr>
          <p:nvPr/>
        </p:nvPicPr>
        <p:blipFill rotWithShape="1">
          <a:blip r:embed="rId2"/>
          <a:srcRect l="18049" t="25176" r="43110" b="58668"/>
          <a:stretch/>
        </p:blipFill>
        <p:spPr>
          <a:xfrm>
            <a:off x="2709746" y="2319454"/>
            <a:ext cx="6144322" cy="1920914"/>
          </a:xfrm>
          <a:prstGeom prst="rect">
            <a:avLst/>
          </a:prstGeom>
        </p:spPr>
      </p:pic>
    </p:spTree>
    <p:extLst>
      <p:ext uri="{BB962C8B-B14F-4D97-AF65-F5344CB8AC3E}">
        <p14:creationId xmlns:p14="http://schemas.microsoft.com/office/powerpoint/2010/main" val="2888965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86EF3-9A13-2A1B-166E-43AA13F86F90}"/>
              </a:ext>
            </a:extLst>
          </p:cNvPr>
          <p:cNvPicPr>
            <a:picLocks noChangeAspect="1"/>
          </p:cNvPicPr>
          <p:nvPr/>
        </p:nvPicPr>
        <p:blipFill rotWithShape="1">
          <a:blip r:embed="rId2"/>
          <a:srcRect l="13171" t="57263" r="68537" b="28862"/>
          <a:stretch/>
        </p:blipFill>
        <p:spPr>
          <a:xfrm>
            <a:off x="529926" y="1283575"/>
            <a:ext cx="5319134" cy="2145425"/>
          </a:xfrm>
          <a:prstGeom prst="rect">
            <a:avLst/>
          </a:prstGeom>
        </p:spPr>
      </p:pic>
      <p:sp>
        <p:nvSpPr>
          <p:cNvPr id="5" name="Cloud 4">
            <a:extLst>
              <a:ext uri="{FF2B5EF4-FFF2-40B4-BE49-F238E27FC236}">
                <a16:creationId xmlns:a16="http://schemas.microsoft.com/office/drawing/2014/main" id="{B2FA4CC0-3E91-A791-0C49-4EF2A7141449}"/>
              </a:ext>
            </a:extLst>
          </p:cNvPr>
          <p:cNvSpPr/>
          <p:nvPr/>
        </p:nvSpPr>
        <p:spPr>
          <a:xfrm>
            <a:off x="4064373" y="2994102"/>
            <a:ext cx="4756241" cy="3150220"/>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9900CC"/>
                </a:solidFill>
              </a:rPr>
              <a:t>Each library branch </a:t>
            </a:r>
            <a:r>
              <a:rPr lang="en-US" sz="2000" dirty="0">
                <a:solidFill>
                  <a:schemeClr val="accent5">
                    <a:lumMod val="50000"/>
                  </a:schemeClr>
                </a:solidFill>
              </a:rPr>
              <a:t>("Sharpstown", "Central", "Saline", and "Ann Arbor")</a:t>
            </a:r>
            <a:r>
              <a:rPr lang="en-US" sz="2000" dirty="0">
                <a:solidFill>
                  <a:srgbClr val="9900CC"/>
                </a:solidFill>
              </a:rPr>
              <a:t> has five copies of the book </a:t>
            </a:r>
            <a:r>
              <a:rPr lang="en-US" sz="2000" dirty="0">
                <a:solidFill>
                  <a:schemeClr val="accent5">
                    <a:lumMod val="50000"/>
                  </a:schemeClr>
                </a:solidFill>
              </a:rPr>
              <a:t>"The Lost Tribe"</a:t>
            </a:r>
            <a:r>
              <a:rPr lang="en-US" sz="2000" dirty="0">
                <a:solidFill>
                  <a:srgbClr val="9900CC"/>
                </a:solidFill>
              </a:rPr>
              <a:t> in its collection.</a:t>
            </a:r>
            <a:endParaRPr lang="en-IN" sz="2000" dirty="0">
              <a:solidFill>
                <a:srgbClr val="9900CC"/>
              </a:solidFill>
            </a:endParaRPr>
          </a:p>
        </p:txBody>
      </p:sp>
    </p:spTree>
    <p:extLst>
      <p:ext uri="{BB962C8B-B14F-4D97-AF65-F5344CB8AC3E}">
        <p14:creationId xmlns:p14="http://schemas.microsoft.com/office/powerpoint/2010/main" val="980710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840</TotalTime>
  <Words>815</Words>
  <Application>Microsoft Office PowerPoint</Application>
  <PresentationFormat>On-screen Show (4:3)</PresentationFormat>
  <Paragraphs>55</Paragraphs>
  <Slides>21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Aptos Narrow</vt:lpstr>
      <vt:lpstr>Arial</vt:lpstr>
      <vt:lpstr>Arial Unicode MS</vt:lpstr>
      <vt:lpstr>Bell MT</vt:lpstr>
      <vt:lpstr>Britannic Bold</vt:lpstr>
      <vt:lpstr>Calibri</vt:lpstr>
      <vt:lpstr>Calisto MT</vt:lpstr>
      <vt:lpstr>Cambria</vt:lpstr>
      <vt:lpstr>Corbel</vt:lpstr>
      <vt:lpstr>Roboto</vt:lpstr>
      <vt:lpstr>Vladimir Script</vt:lpstr>
      <vt:lpstr>Wingdings</vt:lpstr>
      <vt:lpstr>Banded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FOUZIA KOUSER</dc:creator>
  <cp:keywords/>
  <dc:description>generated using python-pptx</dc:description>
  <cp:lastModifiedBy>FOUZIA KOUSER</cp:lastModifiedBy>
  <cp:revision>6</cp:revision>
  <dcterms:created xsi:type="dcterms:W3CDTF">2013-01-27T09:14:16Z</dcterms:created>
  <dcterms:modified xsi:type="dcterms:W3CDTF">2024-06-12T04:11:10Z</dcterms:modified>
  <cp:category/>
</cp:coreProperties>
</file>